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327" r:id="rId2"/>
    <p:sldId id="331" r:id="rId3"/>
    <p:sldId id="269" r:id="rId4"/>
    <p:sldId id="332" r:id="rId5"/>
    <p:sldId id="270" r:id="rId6"/>
    <p:sldId id="313" r:id="rId7"/>
    <p:sldId id="271" r:id="rId8"/>
    <p:sldId id="314" r:id="rId9"/>
    <p:sldId id="308" r:id="rId10"/>
    <p:sldId id="315" r:id="rId11"/>
    <p:sldId id="288" r:id="rId12"/>
    <p:sldId id="316" r:id="rId13"/>
    <p:sldId id="273" r:id="rId14"/>
    <p:sldId id="317" r:id="rId15"/>
    <p:sldId id="290" r:id="rId16"/>
    <p:sldId id="328" r:id="rId17"/>
    <p:sldId id="274" r:id="rId18"/>
    <p:sldId id="329" r:id="rId19"/>
    <p:sldId id="293" r:id="rId20"/>
    <p:sldId id="292" r:id="rId21"/>
    <p:sldId id="297" r:id="rId22"/>
    <p:sldId id="318" r:id="rId23"/>
    <p:sldId id="305" r:id="rId24"/>
    <p:sldId id="333" r:id="rId25"/>
    <p:sldId id="306" r:id="rId26"/>
    <p:sldId id="334" r:id="rId27"/>
    <p:sldId id="307" r:id="rId28"/>
    <p:sldId id="321" r:id="rId29"/>
    <p:sldId id="275" r:id="rId30"/>
    <p:sldId id="322" r:id="rId31"/>
    <p:sldId id="277" r:id="rId32"/>
    <p:sldId id="335" r:id="rId33"/>
    <p:sldId id="283" r:id="rId34"/>
    <p:sldId id="299" r:id="rId35"/>
    <p:sldId id="330" r:id="rId36"/>
    <p:sldId id="336" r:id="rId37"/>
    <p:sldId id="279" r:id="rId38"/>
    <p:sldId id="300" r:id="rId39"/>
    <p:sldId id="280" r:id="rId40"/>
    <p:sldId id="302" r:id="rId41"/>
    <p:sldId id="282" r:id="rId42"/>
    <p:sldId id="301" r:id="rId43"/>
    <p:sldId id="312" r:id="rId44"/>
    <p:sldId id="281" r:id="rId45"/>
    <p:sldId id="284" r:id="rId46"/>
    <p:sldId id="309" r:id="rId47"/>
    <p:sldId id="285" r:id="rId48"/>
    <p:sldId id="324" r:id="rId49"/>
    <p:sldId id="325" r:id="rId50"/>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99"/>
    <a:srgbClr val="3366CC"/>
    <a:srgbClr val="0066CC"/>
    <a:srgbClr val="5F5F5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55" autoAdjust="0"/>
  </p:normalViewPr>
  <p:slideViewPr>
    <p:cSldViewPr>
      <p:cViewPr>
        <p:scale>
          <a:sx n="60" d="100"/>
          <a:sy n="60" d="100"/>
        </p:scale>
        <p:origin x="-341" y="-317"/>
      </p:cViewPr>
      <p:guideLst>
        <p:guide orient="horz" pos="2160"/>
        <p:guide pos="2880"/>
      </p:guideLst>
    </p:cSldViewPr>
  </p:slideViewPr>
  <p:notesTextViewPr>
    <p:cViewPr>
      <p:scale>
        <a:sx n="1" d="1"/>
        <a:sy n="1" d="1"/>
      </p:scale>
      <p:origin x="0" y="0"/>
    </p:cViewPr>
  </p:notesTextViewPr>
  <p:sorterViewPr>
    <p:cViewPr>
      <p:scale>
        <a:sx n="90" d="100"/>
        <a:sy n="90" d="100"/>
      </p:scale>
      <p:origin x="0" y="70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jpeg"/><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jpeg"/><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50D54-229E-4F28-9C81-071871BD6ACF}" type="doc">
      <dgm:prSet loTypeId="urn:microsoft.com/office/officeart/2008/layout/VerticalCurvedList" loCatId="list" qsTypeId="urn:microsoft.com/office/officeart/2005/8/quickstyle/simple1#1" qsCatId="simple" csTypeId="urn:microsoft.com/office/officeart/2005/8/colors/accent1_2#1" csCatId="accent1" phldr="1"/>
      <dgm:spPr/>
      <dgm:t>
        <a:bodyPr/>
        <a:lstStyle/>
        <a:p>
          <a:endParaRPr lang="en-GB"/>
        </a:p>
      </dgm:t>
    </dgm:pt>
    <dgm:pt modelId="{C6102AD9-20D8-4D27-B152-B5E839A9BA9D}">
      <dgm:prSet phldrT="[Text]"/>
      <dgm:spPr>
        <a:xfrm>
          <a:off x="431480" y="285658"/>
          <a:ext cx="8098447" cy="571682"/>
        </a:xfrm>
        <a:solidFill>
          <a:schemeClr val="accent2">
            <a:lumMod val="40000"/>
            <a:lumOff val="60000"/>
          </a:schemeClr>
        </a:solidFill>
        <a:ln w="25400" cap="rnd" cmpd="sng" algn="ctr">
          <a:solidFill>
            <a:srgbClr val="FFFFFF"/>
          </a:solidFill>
          <a:prstDash val="solid"/>
          <a:bevel/>
        </a:ln>
        <a:effectLst/>
      </dgm:spPr>
      <dgm:t>
        <a:bodyPr/>
        <a:lstStyle/>
        <a:p>
          <a:r>
            <a:rPr lang="en-GB" dirty="0" smtClean="0">
              <a:solidFill>
                <a:schemeClr val="bg1"/>
              </a:solidFill>
              <a:effectLst>
                <a:outerShdw blurRad="38100" dist="38100" dir="2700000" algn="tl">
                  <a:srgbClr val="000000">
                    <a:alpha val="43137"/>
                  </a:srgbClr>
                </a:outerShdw>
              </a:effectLst>
              <a:latin typeface="Arial"/>
              <a:ea typeface="+mn-ea"/>
              <a:cs typeface="Arial"/>
            </a:rPr>
            <a:t>Incident and Emergency Preparedness and Response  </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C85E3CBA-6744-4E87-9E28-9825C602E17C}" type="parTrans" cxnId="{3023C00E-21A0-4665-95CD-570DAECF91AE}">
      <dgm:prSet/>
      <dgm:spPr/>
      <dgm:t>
        <a:bodyPr/>
        <a:lstStyle/>
        <a:p>
          <a:endParaRPr lang="en-GB"/>
        </a:p>
      </dgm:t>
    </dgm:pt>
    <dgm:pt modelId="{B25489A9-FE0A-40BE-8838-12F691E9E6BD}" type="sibTrans" cxnId="{3023C00E-21A0-4665-95CD-570DAECF91AE}">
      <dgm:prSet/>
      <dgm:spPr>
        <a:xfrm>
          <a:off x="-5169077" y="-791784"/>
          <a:ext cx="6155568" cy="6155568"/>
        </a:xfrm>
        <a:noFill/>
        <a:ln w="25400" cap="flat" cmpd="sng" algn="ctr">
          <a:solidFill>
            <a:srgbClr val="3399FF">
              <a:shade val="60000"/>
              <a:hueOff val="0"/>
              <a:satOff val="0"/>
              <a:lumOff val="0"/>
              <a:alphaOff val="0"/>
            </a:srgbClr>
          </a:solidFill>
          <a:prstDash val="solid"/>
        </a:ln>
        <a:effectLst/>
      </dgm:spPr>
      <dgm:t>
        <a:bodyPr/>
        <a:lstStyle/>
        <a:p>
          <a:endParaRPr lang="en-GB"/>
        </a:p>
      </dgm:t>
    </dgm:pt>
    <dgm:pt modelId="{2CACB454-91F0-42E1-808A-A2E68EA93611}">
      <dgm:prSet phldrT="[Text]"/>
      <dgm:spPr>
        <a:xfrm>
          <a:off x="966861" y="2000158"/>
          <a:ext cx="7563066" cy="571682"/>
        </a:xfrm>
        <a:solidFill>
          <a:schemeClr val="accent2">
            <a:lumMod val="40000"/>
            <a:lumOff val="60000"/>
          </a:schemeClr>
        </a:solidFill>
        <a:ln w="25400" cap="rnd" cmpd="sng" algn="ctr">
          <a:solidFill>
            <a:srgbClr val="FFFFFF"/>
          </a:solidFill>
          <a:prstDash val="solid"/>
          <a:bevel/>
        </a:ln>
        <a:effectLst>
          <a:outerShdw blurRad="152400" dist="317500" dir="5400000" sx="90000" sy="-19000" rotWithShape="0">
            <a:prstClr val="black">
              <a:alpha val="15000"/>
            </a:prstClr>
          </a:outerShdw>
        </a:effectLst>
      </dgm:spPr>
      <dgm:t>
        <a:bodyPr/>
        <a:lstStyle/>
        <a:p>
          <a:r>
            <a:rPr lang="en-GB" dirty="0" smtClean="0">
              <a:solidFill>
                <a:schemeClr val="bg1"/>
              </a:solidFill>
              <a:effectLst>
                <a:outerShdw blurRad="38100" dist="38100" dir="2700000" algn="tl">
                  <a:srgbClr val="000000">
                    <a:alpha val="43137"/>
                  </a:srgbClr>
                </a:outerShdw>
              </a:effectLst>
              <a:latin typeface="Arial"/>
              <a:ea typeface="+mn-ea"/>
              <a:cs typeface="Arial"/>
            </a:rPr>
            <a:t>Radiation and Transport Safety  </a:t>
          </a:r>
        </a:p>
      </dgm:t>
    </dgm:pt>
    <dgm:pt modelId="{88E25A84-92DC-481D-A147-6806E5FDB83F}" type="parTrans" cxnId="{9C7BA3DC-6833-49B0-AC10-D0263ADF2CB4}">
      <dgm:prSet/>
      <dgm:spPr/>
      <dgm:t>
        <a:bodyPr/>
        <a:lstStyle/>
        <a:p>
          <a:endParaRPr lang="en-GB"/>
        </a:p>
      </dgm:t>
    </dgm:pt>
    <dgm:pt modelId="{6556F6BB-D5BB-4C5A-98DD-49B8CE38F778}" type="sibTrans" cxnId="{9C7BA3DC-6833-49B0-AC10-D0263ADF2CB4}">
      <dgm:prSet/>
      <dgm:spPr/>
      <dgm:t>
        <a:bodyPr/>
        <a:lstStyle/>
        <a:p>
          <a:endParaRPr lang="en-GB"/>
        </a:p>
      </dgm:t>
    </dgm:pt>
    <dgm:pt modelId="{7A847241-F25B-4D7A-A6E2-85E8DD413A39}">
      <dgm:prSet phldrT="[Text]"/>
      <dgm:spPr>
        <a:xfrm>
          <a:off x="841131" y="2857408"/>
          <a:ext cx="7688796" cy="571682"/>
        </a:xfrm>
        <a:solidFill>
          <a:schemeClr val="accent2">
            <a:lumMod val="40000"/>
            <a:lumOff val="60000"/>
          </a:schemeClr>
        </a:solidFill>
        <a:ln w="25400" cap="rnd" cmpd="sng" algn="ctr">
          <a:solidFill>
            <a:srgbClr val="FFFFFF"/>
          </a:solidFill>
          <a:prstDash val="solid"/>
          <a:bevel/>
        </a:ln>
        <a:effectLst/>
      </dgm:spPr>
      <dgm:t>
        <a:bodyPr/>
        <a:lstStyle/>
        <a:p>
          <a:r>
            <a:rPr lang="en-GB" dirty="0" smtClean="0">
              <a:solidFill>
                <a:schemeClr val="bg1"/>
              </a:solidFill>
              <a:effectLst>
                <a:outerShdw blurRad="38100" dist="38100" dir="2700000" algn="tl">
                  <a:srgbClr val="000000">
                    <a:alpha val="43137"/>
                  </a:srgbClr>
                </a:outerShdw>
              </a:effectLst>
              <a:latin typeface="Arial"/>
              <a:ea typeface="+mn-ea"/>
              <a:cs typeface="Arial"/>
            </a:rPr>
            <a:t>Management of Radioactive Waste  </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D71000EE-E30B-4A9A-9C4C-B8787B0F1864}" type="parTrans" cxnId="{744D9752-23A2-4D09-A9EA-C87FD02D1399}">
      <dgm:prSet/>
      <dgm:spPr/>
      <dgm:t>
        <a:bodyPr/>
        <a:lstStyle/>
        <a:p>
          <a:endParaRPr lang="en-GB"/>
        </a:p>
      </dgm:t>
    </dgm:pt>
    <dgm:pt modelId="{53C2DC4E-F0FE-4A6C-90A3-8116DECA4A17}" type="sibTrans" cxnId="{744D9752-23A2-4D09-A9EA-C87FD02D1399}">
      <dgm:prSet/>
      <dgm:spPr/>
      <dgm:t>
        <a:bodyPr/>
        <a:lstStyle/>
        <a:p>
          <a:endParaRPr lang="en-GB"/>
        </a:p>
      </dgm:t>
    </dgm:pt>
    <dgm:pt modelId="{C8D8CD12-80A5-4370-A6E5-C3B58C292D83}">
      <dgm:prSet phldrT="[Text]"/>
      <dgm:spPr>
        <a:xfrm>
          <a:off x="431480" y="3714658"/>
          <a:ext cx="8098447" cy="571682"/>
        </a:xfrm>
        <a:solidFill>
          <a:schemeClr val="accent2">
            <a:lumMod val="40000"/>
            <a:lumOff val="60000"/>
          </a:schemeClr>
        </a:solidFill>
        <a:ln w="25400" cap="rnd" cmpd="sng" algn="ctr">
          <a:solidFill>
            <a:srgbClr val="FFFFFF"/>
          </a:solidFill>
          <a:prstDash val="solid"/>
          <a:bevel/>
        </a:ln>
        <a:effectLst/>
      </dgm:spPr>
      <dgm:t>
        <a:bodyPr/>
        <a:lstStyle/>
        <a:p>
          <a:r>
            <a:rPr lang="en-GB" dirty="0" smtClean="0">
              <a:solidFill>
                <a:schemeClr val="bg1"/>
              </a:solidFill>
              <a:effectLst>
                <a:outerShdw blurRad="38100" dist="38100" dir="2700000" algn="tl">
                  <a:srgbClr val="000000">
                    <a:alpha val="43137"/>
                  </a:srgbClr>
                </a:outerShdw>
              </a:effectLst>
              <a:latin typeface="Arial"/>
              <a:ea typeface="+mn-ea"/>
              <a:cs typeface="Arial"/>
            </a:rPr>
            <a:t>Nuclear Security</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890597A2-66A1-410E-8634-C93B8E9F5647}" type="parTrans" cxnId="{57271317-7DC2-4C35-9271-6CCAB71BD1AD}">
      <dgm:prSet/>
      <dgm:spPr/>
      <dgm:t>
        <a:bodyPr/>
        <a:lstStyle/>
        <a:p>
          <a:endParaRPr lang="en-GB"/>
        </a:p>
      </dgm:t>
    </dgm:pt>
    <dgm:pt modelId="{F5288F2B-25E9-4EFD-815C-2725E16ECB0D}" type="sibTrans" cxnId="{57271317-7DC2-4C35-9271-6CCAB71BD1AD}">
      <dgm:prSet/>
      <dgm:spPr/>
      <dgm:t>
        <a:bodyPr/>
        <a:lstStyle/>
        <a:p>
          <a:endParaRPr lang="en-GB"/>
        </a:p>
      </dgm:t>
    </dgm:pt>
    <dgm:pt modelId="{E601ADCE-FD96-46BA-A63C-496380BB7040}">
      <dgm:prSet phldrT="[Text]"/>
      <dgm:spPr>
        <a:xfrm>
          <a:off x="841131" y="1142908"/>
          <a:ext cx="7688796" cy="571682"/>
        </a:xfrm>
        <a:solidFill>
          <a:schemeClr val="accent2">
            <a:lumMod val="40000"/>
            <a:lumOff val="60000"/>
          </a:schemeClr>
        </a:solidFill>
        <a:ln w="25400" cap="rnd" cmpd="sng" algn="ctr">
          <a:solidFill>
            <a:srgbClr val="FFFFFF"/>
          </a:solidFill>
          <a:prstDash val="solid"/>
          <a:bevel/>
        </a:ln>
        <a:effectLst/>
      </dgm:spPr>
      <dgm:t>
        <a:bodyPr/>
        <a:lstStyle/>
        <a:p>
          <a:r>
            <a:rPr lang="en-GB" dirty="0" smtClean="0">
              <a:solidFill>
                <a:schemeClr val="bg1"/>
              </a:solidFill>
              <a:effectLst>
                <a:outerShdw blurRad="38100" dist="38100" dir="2700000" algn="tl">
                  <a:srgbClr val="000000">
                    <a:alpha val="43137"/>
                  </a:srgbClr>
                </a:outerShdw>
              </a:effectLst>
              <a:latin typeface="Arial"/>
              <a:ea typeface="+mn-ea"/>
              <a:cs typeface="Arial"/>
            </a:rPr>
            <a:t>Safety of Nuclear Installations  </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F0561629-F6E3-43C7-A974-25CDB27919A7}" type="sibTrans" cxnId="{544115AE-DA4B-420D-8995-902B6B4955F2}">
      <dgm:prSet/>
      <dgm:spPr/>
      <dgm:t>
        <a:bodyPr/>
        <a:lstStyle/>
        <a:p>
          <a:endParaRPr lang="en-GB"/>
        </a:p>
      </dgm:t>
    </dgm:pt>
    <dgm:pt modelId="{E7FDCDF7-5B5F-42EF-987B-77693772B94C}" type="parTrans" cxnId="{544115AE-DA4B-420D-8995-902B6B4955F2}">
      <dgm:prSet/>
      <dgm:spPr/>
      <dgm:t>
        <a:bodyPr/>
        <a:lstStyle/>
        <a:p>
          <a:endParaRPr lang="en-GB"/>
        </a:p>
      </dgm:t>
    </dgm:pt>
    <dgm:pt modelId="{9E2CC8CC-D5E1-4E0F-AA76-476448C744CE}">
      <dgm:prSet phldrT="[Text]"/>
      <dgm:spPr>
        <a:xfrm>
          <a:off x="431480" y="3714658"/>
          <a:ext cx="8098447" cy="571682"/>
        </a:xfrm>
        <a:solidFill>
          <a:schemeClr val="accent2">
            <a:lumMod val="40000"/>
            <a:lumOff val="60000"/>
          </a:schemeClr>
        </a:solidFill>
        <a:ln w="25400" cap="rnd" cmpd="sng" algn="ctr">
          <a:solidFill>
            <a:srgbClr val="FFFFFF"/>
          </a:solidFill>
          <a:prstDash val="solid"/>
          <a:bevel/>
        </a:ln>
        <a:effectLst/>
      </dgm:spPr>
      <dgm:t>
        <a:bodyPr/>
        <a:lstStyle/>
        <a:p>
          <a:r>
            <a:rPr lang="en-GB" dirty="0" smtClean="0">
              <a:solidFill>
                <a:schemeClr val="bg1"/>
              </a:solidFill>
              <a:effectLst>
                <a:outerShdw blurRad="38100" dist="38100" dir="2700000" algn="tl">
                  <a:srgbClr val="000000">
                    <a:alpha val="43137"/>
                  </a:srgbClr>
                </a:outerShdw>
              </a:effectLst>
              <a:latin typeface="Arial"/>
              <a:ea typeface="+mn-ea"/>
              <a:cs typeface="Arial"/>
            </a:rPr>
            <a:t>Nuclear Safety Action Plan  </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3A708DD9-9339-475E-8CA8-EC42A04CC796}" type="parTrans" cxnId="{87642F92-AB8A-4ACE-9045-C3D3158CFC68}">
      <dgm:prSet/>
      <dgm:spPr/>
      <dgm:t>
        <a:bodyPr/>
        <a:lstStyle/>
        <a:p>
          <a:endParaRPr lang="en-GB"/>
        </a:p>
      </dgm:t>
    </dgm:pt>
    <dgm:pt modelId="{81CE1F75-6B0A-4F92-9C9E-E1D9119BC5AF}" type="sibTrans" cxnId="{87642F92-AB8A-4ACE-9045-C3D3158CFC68}">
      <dgm:prSet/>
      <dgm:spPr/>
      <dgm:t>
        <a:bodyPr/>
        <a:lstStyle/>
        <a:p>
          <a:endParaRPr lang="en-GB"/>
        </a:p>
      </dgm:t>
    </dgm:pt>
    <dgm:pt modelId="{B8FBEAB5-A64D-47FF-BDB1-D0E0DB816B07}" type="pres">
      <dgm:prSet presAssocID="{44750D54-229E-4F28-9C81-071871BD6ACF}" presName="Name0" presStyleCnt="0">
        <dgm:presLayoutVars>
          <dgm:chMax val="7"/>
          <dgm:chPref val="7"/>
          <dgm:dir/>
        </dgm:presLayoutVars>
      </dgm:prSet>
      <dgm:spPr/>
      <dgm:t>
        <a:bodyPr/>
        <a:lstStyle/>
        <a:p>
          <a:endParaRPr lang="en-GB"/>
        </a:p>
      </dgm:t>
    </dgm:pt>
    <dgm:pt modelId="{9154DD16-4526-4267-A062-DB4EDC43FC30}" type="pres">
      <dgm:prSet presAssocID="{44750D54-229E-4F28-9C81-071871BD6ACF}" presName="Name1" presStyleCnt="0"/>
      <dgm:spPr/>
    </dgm:pt>
    <dgm:pt modelId="{6CAAB5E0-BD49-4002-B1CC-1D2E20F80252}" type="pres">
      <dgm:prSet presAssocID="{44750D54-229E-4F28-9C81-071871BD6ACF}" presName="cycle" presStyleCnt="0"/>
      <dgm:spPr/>
    </dgm:pt>
    <dgm:pt modelId="{566F24C4-B71F-40F2-90B8-611A3E84F4E2}" type="pres">
      <dgm:prSet presAssocID="{44750D54-229E-4F28-9C81-071871BD6ACF}" presName="srcNode" presStyleLbl="node1" presStyleIdx="0" presStyleCnt="6"/>
      <dgm:spPr/>
    </dgm:pt>
    <dgm:pt modelId="{1BBD4A68-D093-463D-835D-9961543BEDFC}" type="pres">
      <dgm:prSet presAssocID="{44750D54-229E-4F28-9C81-071871BD6ACF}" presName="conn" presStyleLbl="parChTrans1D2" presStyleIdx="0" presStyleCnt="1"/>
      <dgm:spPr>
        <a:prstGeom prst="blockArc">
          <a:avLst>
            <a:gd name="adj1" fmla="val 18900000"/>
            <a:gd name="adj2" fmla="val 2700000"/>
            <a:gd name="adj3" fmla="val 351"/>
          </a:avLst>
        </a:prstGeom>
      </dgm:spPr>
      <dgm:t>
        <a:bodyPr/>
        <a:lstStyle/>
        <a:p>
          <a:endParaRPr lang="en-GB"/>
        </a:p>
      </dgm:t>
    </dgm:pt>
    <dgm:pt modelId="{03762D64-71D7-4706-A7F4-6D258463E8D0}" type="pres">
      <dgm:prSet presAssocID="{44750D54-229E-4F28-9C81-071871BD6ACF}" presName="extraNode" presStyleLbl="node1" presStyleIdx="0" presStyleCnt="6"/>
      <dgm:spPr/>
    </dgm:pt>
    <dgm:pt modelId="{FD207EE0-82D3-4BD8-B809-A0DF0B1C54B5}" type="pres">
      <dgm:prSet presAssocID="{44750D54-229E-4F28-9C81-071871BD6ACF}" presName="dstNode" presStyleLbl="node1" presStyleIdx="0" presStyleCnt="6"/>
      <dgm:spPr/>
    </dgm:pt>
    <dgm:pt modelId="{903773C2-60A1-4C53-9AFA-AF2708435B33}" type="pres">
      <dgm:prSet presAssocID="{C6102AD9-20D8-4D27-B152-B5E839A9BA9D}" presName="text_1" presStyleLbl="node1" presStyleIdx="0" presStyleCnt="6">
        <dgm:presLayoutVars>
          <dgm:bulletEnabled val="1"/>
        </dgm:presLayoutVars>
      </dgm:prSet>
      <dgm:spPr>
        <a:prstGeom prst="rect">
          <a:avLst/>
        </a:prstGeom>
      </dgm:spPr>
      <dgm:t>
        <a:bodyPr/>
        <a:lstStyle/>
        <a:p>
          <a:endParaRPr lang="en-GB"/>
        </a:p>
      </dgm:t>
    </dgm:pt>
    <dgm:pt modelId="{D471FDC4-864C-479B-9576-9000E8E463E3}" type="pres">
      <dgm:prSet presAssocID="{C6102AD9-20D8-4D27-B152-B5E839A9BA9D}" presName="accent_1" presStyleCnt="0"/>
      <dgm:spPr/>
    </dgm:pt>
    <dgm:pt modelId="{9DCF83E1-C9B8-4780-A8D4-F58D05511311}" type="pres">
      <dgm:prSet presAssocID="{C6102AD9-20D8-4D27-B152-B5E839A9BA9D}" presName="accentRepeatNode" presStyleLbl="solidFgAcc1" presStyleIdx="0" presStyleCnt="6"/>
      <dgm:spPr>
        <a:xfrm>
          <a:off x="74178" y="214198"/>
          <a:ext cx="714603" cy="714603"/>
        </a:xfrm>
        <a:prstGeom prst="ellipse">
          <a:avLst/>
        </a:prstGeom>
        <a:blipFill rotWithShape="0">
          <a:blip xmlns:r="http://schemas.openxmlformats.org/officeDocument/2006/relationships" r:embed="rId1"/>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72466D9C-84CE-4408-8F09-BAA2E9B1C38A}" type="pres">
      <dgm:prSet presAssocID="{E601ADCE-FD96-46BA-A63C-496380BB7040}" presName="text_2" presStyleLbl="node1" presStyleIdx="1" presStyleCnt="6">
        <dgm:presLayoutVars>
          <dgm:bulletEnabled val="1"/>
        </dgm:presLayoutVars>
      </dgm:prSet>
      <dgm:spPr>
        <a:prstGeom prst="rect">
          <a:avLst/>
        </a:prstGeom>
      </dgm:spPr>
      <dgm:t>
        <a:bodyPr/>
        <a:lstStyle/>
        <a:p>
          <a:endParaRPr lang="en-GB"/>
        </a:p>
      </dgm:t>
    </dgm:pt>
    <dgm:pt modelId="{9CB455F9-67A9-4C8E-8164-59B93D510C8B}" type="pres">
      <dgm:prSet presAssocID="{E601ADCE-FD96-46BA-A63C-496380BB7040}" presName="accent_2" presStyleCnt="0"/>
      <dgm:spPr/>
    </dgm:pt>
    <dgm:pt modelId="{538A2AF3-1635-4BB1-A32F-AF2B9409435B}" type="pres">
      <dgm:prSet presAssocID="{E601ADCE-FD96-46BA-A63C-496380BB7040}" presName="accentRepeatNode" presStyleLbl="solidFgAcc1" presStyleIdx="1" presStyleCnt="6"/>
      <dgm:spPr>
        <a:xfrm>
          <a:off x="483829" y="1071448"/>
          <a:ext cx="714603" cy="714603"/>
        </a:xfrm>
        <a:prstGeom prst="ellipse">
          <a:avLst/>
        </a:prstGeom>
        <a:blipFill rotWithShape="0">
          <a:blip xmlns:r="http://schemas.openxmlformats.org/officeDocument/2006/relationships" r:embed="rId2"/>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9072ABCF-3F27-4914-B351-BF8BB588B601}" type="pres">
      <dgm:prSet presAssocID="{2CACB454-91F0-42E1-808A-A2E68EA93611}" presName="text_3" presStyleLbl="node1" presStyleIdx="2" presStyleCnt="6">
        <dgm:presLayoutVars>
          <dgm:bulletEnabled val="1"/>
        </dgm:presLayoutVars>
      </dgm:prSet>
      <dgm:spPr>
        <a:prstGeom prst="rect">
          <a:avLst/>
        </a:prstGeom>
      </dgm:spPr>
      <dgm:t>
        <a:bodyPr/>
        <a:lstStyle/>
        <a:p>
          <a:endParaRPr lang="en-GB"/>
        </a:p>
      </dgm:t>
    </dgm:pt>
    <dgm:pt modelId="{E3A54E6B-14F0-494A-9623-974C5F7AA434}" type="pres">
      <dgm:prSet presAssocID="{2CACB454-91F0-42E1-808A-A2E68EA93611}" presName="accent_3" presStyleCnt="0"/>
      <dgm:spPr/>
    </dgm:pt>
    <dgm:pt modelId="{5D6C74D0-9E7D-42F8-A838-FEB6009B0192}" type="pres">
      <dgm:prSet presAssocID="{2CACB454-91F0-42E1-808A-A2E68EA93611}" presName="accentRepeatNode" presStyleLbl="solidFgAcc1" presStyleIdx="2" presStyleCnt="6"/>
      <dgm:spPr>
        <a:xfrm>
          <a:off x="609559" y="1928698"/>
          <a:ext cx="714603" cy="714603"/>
        </a:xfrm>
        <a:prstGeom prst="ellipse">
          <a:avLst/>
        </a:prstGeom>
        <a:blipFill rotWithShape="0">
          <a:blip xmlns:r="http://schemas.openxmlformats.org/officeDocument/2006/relationships" r:embed="rId3"/>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21B56BF0-C3E3-4F7B-A771-0FECDB333BC4}" type="pres">
      <dgm:prSet presAssocID="{7A847241-F25B-4D7A-A6E2-85E8DD413A39}" presName="text_4" presStyleLbl="node1" presStyleIdx="3" presStyleCnt="6">
        <dgm:presLayoutVars>
          <dgm:bulletEnabled val="1"/>
        </dgm:presLayoutVars>
      </dgm:prSet>
      <dgm:spPr>
        <a:prstGeom prst="rect">
          <a:avLst/>
        </a:prstGeom>
      </dgm:spPr>
      <dgm:t>
        <a:bodyPr/>
        <a:lstStyle/>
        <a:p>
          <a:endParaRPr lang="en-GB"/>
        </a:p>
      </dgm:t>
    </dgm:pt>
    <dgm:pt modelId="{58609E6D-2DA1-43B1-94D3-80A235C51AC3}" type="pres">
      <dgm:prSet presAssocID="{7A847241-F25B-4D7A-A6E2-85E8DD413A39}" presName="accent_4" presStyleCnt="0"/>
      <dgm:spPr/>
    </dgm:pt>
    <dgm:pt modelId="{D6F7D517-0D57-4794-A33D-0E1965CA1FD5}" type="pres">
      <dgm:prSet presAssocID="{7A847241-F25B-4D7A-A6E2-85E8DD413A39}" presName="accentRepeatNode" presStyleLbl="solidFgAcc1" presStyleIdx="3" presStyleCnt="6"/>
      <dgm:spPr>
        <a:xfrm>
          <a:off x="483829" y="2785948"/>
          <a:ext cx="714603" cy="714603"/>
        </a:xfrm>
        <a:prstGeom prst="ellipse">
          <a:avLst/>
        </a:prstGeom>
        <a:blipFill rotWithShape="0">
          <a:blip xmlns:r="http://schemas.openxmlformats.org/officeDocument/2006/relationships" r:embed="rId4"/>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7B022CD4-A339-403F-864E-B4B1BDEEB190}" type="pres">
      <dgm:prSet presAssocID="{C8D8CD12-80A5-4370-A6E5-C3B58C292D83}" presName="text_5" presStyleLbl="node1" presStyleIdx="4" presStyleCnt="6">
        <dgm:presLayoutVars>
          <dgm:bulletEnabled val="1"/>
        </dgm:presLayoutVars>
      </dgm:prSet>
      <dgm:spPr>
        <a:prstGeom prst="rect">
          <a:avLst/>
        </a:prstGeom>
      </dgm:spPr>
      <dgm:t>
        <a:bodyPr/>
        <a:lstStyle/>
        <a:p>
          <a:endParaRPr lang="en-GB"/>
        </a:p>
      </dgm:t>
    </dgm:pt>
    <dgm:pt modelId="{20F8E11C-3808-4887-8D9B-51B8EABE731F}" type="pres">
      <dgm:prSet presAssocID="{C8D8CD12-80A5-4370-A6E5-C3B58C292D83}" presName="accent_5" presStyleCnt="0"/>
      <dgm:spPr/>
    </dgm:pt>
    <dgm:pt modelId="{AB454837-2661-482D-A99D-22E3ED022283}" type="pres">
      <dgm:prSet presAssocID="{C8D8CD12-80A5-4370-A6E5-C3B58C292D83}" presName="accentRepeatNode" presStyleLbl="solidFgAcc1" presStyleIdx="4" presStyleCnt="6"/>
      <dgm:spPr>
        <a:xfrm>
          <a:off x="74178" y="3643198"/>
          <a:ext cx="714603" cy="714603"/>
        </a:xfrm>
        <a:prstGeom prst="ellipse">
          <a:avLst/>
        </a:prstGeom>
        <a:blipFill rotWithShape="0">
          <a:blip xmlns:r="http://schemas.openxmlformats.org/officeDocument/2006/relationships" r:embed="rId5"/>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69D1FA7E-C3F7-4390-90F0-8C049FD9F13F}" type="pres">
      <dgm:prSet presAssocID="{9E2CC8CC-D5E1-4E0F-AA76-476448C744CE}" presName="text_6" presStyleLbl="node1" presStyleIdx="5" presStyleCnt="6">
        <dgm:presLayoutVars>
          <dgm:bulletEnabled val="1"/>
        </dgm:presLayoutVars>
      </dgm:prSet>
      <dgm:spPr/>
      <dgm:t>
        <a:bodyPr/>
        <a:lstStyle/>
        <a:p>
          <a:endParaRPr lang="en-GB"/>
        </a:p>
      </dgm:t>
    </dgm:pt>
    <dgm:pt modelId="{B84CA3CB-E9E4-419C-9383-D9F460CABCDA}" type="pres">
      <dgm:prSet presAssocID="{9E2CC8CC-D5E1-4E0F-AA76-476448C744CE}" presName="accent_6" presStyleCnt="0"/>
      <dgm:spPr/>
    </dgm:pt>
    <dgm:pt modelId="{8A8B8AE2-2E08-4D8B-8106-5DAB5ECEC049}" type="pres">
      <dgm:prSet presAssocID="{9E2CC8CC-D5E1-4E0F-AA76-476448C744CE}" presName="accentRepeatNode" presStyleLbl="solidFgAcc1" presStyleIdx="5" presStyleCnt="6"/>
      <dgm:spPr>
        <a:blipFill rotWithShape="0">
          <a:blip xmlns:r="http://schemas.openxmlformats.org/officeDocument/2006/relationships" r:embed="rId6"/>
          <a:stretch>
            <a:fillRect/>
          </a:stretch>
        </a:blipFill>
      </dgm:spPr>
      <dgm:t>
        <a:bodyPr/>
        <a:lstStyle/>
        <a:p>
          <a:endParaRPr lang="en-GB"/>
        </a:p>
      </dgm:t>
    </dgm:pt>
  </dgm:ptLst>
  <dgm:cxnLst>
    <dgm:cxn modelId="{744D9752-23A2-4D09-A9EA-C87FD02D1399}" srcId="{44750D54-229E-4F28-9C81-071871BD6ACF}" destId="{7A847241-F25B-4D7A-A6E2-85E8DD413A39}" srcOrd="3" destOrd="0" parTransId="{D71000EE-E30B-4A9A-9C4C-B8787B0F1864}" sibTransId="{53C2DC4E-F0FE-4A6C-90A3-8116DECA4A17}"/>
    <dgm:cxn modelId="{57271317-7DC2-4C35-9271-6CCAB71BD1AD}" srcId="{44750D54-229E-4F28-9C81-071871BD6ACF}" destId="{C8D8CD12-80A5-4370-A6E5-C3B58C292D83}" srcOrd="4" destOrd="0" parTransId="{890597A2-66A1-410E-8634-C93B8E9F5647}" sibTransId="{F5288F2B-25E9-4EFD-815C-2725E16ECB0D}"/>
    <dgm:cxn modelId="{34463AAF-1BFC-466D-AF46-BE43979E9D81}" type="presOf" srcId="{44750D54-229E-4F28-9C81-071871BD6ACF}" destId="{B8FBEAB5-A64D-47FF-BDB1-D0E0DB816B07}" srcOrd="0" destOrd="0" presId="urn:microsoft.com/office/officeart/2008/layout/VerticalCurvedList"/>
    <dgm:cxn modelId="{3FBC57E0-9915-4142-B08F-ED04B09B7C41}" type="presOf" srcId="{7A847241-F25B-4D7A-A6E2-85E8DD413A39}" destId="{21B56BF0-C3E3-4F7B-A771-0FECDB333BC4}" srcOrd="0" destOrd="0" presId="urn:microsoft.com/office/officeart/2008/layout/VerticalCurvedList"/>
    <dgm:cxn modelId="{F855528E-7F67-4829-A260-231566FDADEA}" type="presOf" srcId="{9E2CC8CC-D5E1-4E0F-AA76-476448C744CE}" destId="{69D1FA7E-C3F7-4390-90F0-8C049FD9F13F}" srcOrd="0" destOrd="0" presId="urn:microsoft.com/office/officeart/2008/layout/VerticalCurvedList"/>
    <dgm:cxn modelId="{544115AE-DA4B-420D-8995-902B6B4955F2}" srcId="{44750D54-229E-4F28-9C81-071871BD6ACF}" destId="{E601ADCE-FD96-46BA-A63C-496380BB7040}" srcOrd="1" destOrd="0" parTransId="{E7FDCDF7-5B5F-42EF-987B-77693772B94C}" sibTransId="{F0561629-F6E3-43C7-A974-25CDB27919A7}"/>
    <dgm:cxn modelId="{1342A258-2CBF-4885-A3B4-2FBEFFD6332C}" type="presOf" srcId="{C6102AD9-20D8-4D27-B152-B5E839A9BA9D}" destId="{903773C2-60A1-4C53-9AFA-AF2708435B33}" srcOrd="0" destOrd="0" presId="urn:microsoft.com/office/officeart/2008/layout/VerticalCurvedList"/>
    <dgm:cxn modelId="{94EE2A94-01F2-4BC7-B782-71B1A292A5A7}" type="presOf" srcId="{C8D8CD12-80A5-4370-A6E5-C3B58C292D83}" destId="{7B022CD4-A339-403F-864E-B4B1BDEEB190}" srcOrd="0" destOrd="0" presId="urn:microsoft.com/office/officeart/2008/layout/VerticalCurvedList"/>
    <dgm:cxn modelId="{F9BB967A-DBA3-4D1D-AEBC-BA2598DA269E}" type="presOf" srcId="{E601ADCE-FD96-46BA-A63C-496380BB7040}" destId="{72466D9C-84CE-4408-8F09-BAA2E9B1C38A}" srcOrd="0" destOrd="0" presId="urn:microsoft.com/office/officeart/2008/layout/VerticalCurvedList"/>
    <dgm:cxn modelId="{9C7BA3DC-6833-49B0-AC10-D0263ADF2CB4}" srcId="{44750D54-229E-4F28-9C81-071871BD6ACF}" destId="{2CACB454-91F0-42E1-808A-A2E68EA93611}" srcOrd="2" destOrd="0" parTransId="{88E25A84-92DC-481D-A147-6806E5FDB83F}" sibTransId="{6556F6BB-D5BB-4C5A-98DD-49B8CE38F778}"/>
    <dgm:cxn modelId="{87642F92-AB8A-4ACE-9045-C3D3158CFC68}" srcId="{44750D54-229E-4F28-9C81-071871BD6ACF}" destId="{9E2CC8CC-D5E1-4E0F-AA76-476448C744CE}" srcOrd="5" destOrd="0" parTransId="{3A708DD9-9339-475E-8CA8-EC42A04CC796}" sibTransId="{81CE1F75-6B0A-4F92-9C9E-E1D9119BC5AF}"/>
    <dgm:cxn modelId="{296DCF0F-DD53-4E5B-B80B-5B65BC980261}" type="presOf" srcId="{2CACB454-91F0-42E1-808A-A2E68EA93611}" destId="{9072ABCF-3F27-4914-B351-BF8BB588B601}" srcOrd="0" destOrd="0" presId="urn:microsoft.com/office/officeart/2008/layout/VerticalCurvedList"/>
    <dgm:cxn modelId="{3023C00E-21A0-4665-95CD-570DAECF91AE}" srcId="{44750D54-229E-4F28-9C81-071871BD6ACF}" destId="{C6102AD9-20D8-4D27-B152-B5E839A9BA9D}" srcOrd="0" destOrd="0" parTransId="{C85E3CBA-6744-4E87-9E28-9825C602E17C}" sibTransId="{B25489A9-FE0A-40BE-8838-12F691E9E6BD}"/>
    <dgm:cxn modelId="{F0AB8BE8-C69C-4332-A5EF-FAD8BE191C44}" type="presOf" srcId="{B25489A9-FE0A-40BE-8838-12F691E9E6BD}" destId="{1BBD4A68-D093-463D-835D-9961543BEDFC}" srcOrd="0" destOrd="0" presId="urn:microsoft.com/office/officeart/2008/layout/VerticalCurvedList"/>
    <dgm:cxn modelId="{4B154BD5-541D-4B66-ABBB-7D107F9D589B}" type="presParOf" srcId="{B8FBEAB5-A64D-47FF-BDB1-D0E0DB816B07}" destId="{9154DD16-4526-4267-A062-DB4EDC43FC30}" srcOrd="0" destOrd="0" presId="urn:microsoft.com/office/officeart/2008/layout/VerticalCurvedList"/>
    <dgm:cxn modelId="{0F1C56B5-91D4-4E5E-8072-3A3B66C2A991}" type="presParOf" srcId="{9154DD16-4526-4267-A062-DB4EDC43FC30}" destId="{6CAAB5E0-BD49-4002-B1CC-1D2E20F80252}" srcOrd="0" destOrd="0" presId="urn:microsoft.com/office/officeart/2008/layout/VerticalCurvedList"/>
    <dgm:cxn modelId="{96C0BAA4-FCE5-49B1-BB18-98A39A779CBC}" type="presParOf" srcId="{6CAAB5E0-BD49-4002-B1CC-1D2E20F80252}" destId="{566F24C4-B71F-40F2-90B8-611A3E84F4E2}" srcOrd="0" destOrd="0" presId="urn:microsoft.com/office/officeart/2008/layout/VerticalCurvedList"/>
    <dgm:cxn modelId="{6655A59E-6AAE-413F-8C5E-220A9931DBFE}" type="presParOf" srcId="{6CAAB5E0-BD49-4002-B1CC-1D2E20F80252}" destId="{1BBD4A68-D093-463D-835D-9961543BEDFC}" srcOrd="1" destOrd="0" presId="urn:microsoft.com/office/officeart/2008/layout/VerticalCurvedList"/>
    <dgm:cxn modelId="{FF30930E-D5EF-408F-A38A-229E7813D748}" type="presParOf" srcId="{6CAAB5E0-BD49-4002-B1CC-1D2E20F80252}" destId="{03762D64-71D7-4706-A7F4-6D258463E8D0}" srcOrd="2" destOrd="0" presId="urn:microsoft.com/office/officeart/2008/layout/VerticalCurvedList"/>
    <dgm:cxn modelId="{2F9A83CC-9E10-47FA-BADC-D49BF457AFCB}" type="presParOf" srcId="{6CAAB5E0-BD49-4002-B1CC-1D2E20F80252}" destId="{FD207EE0-82D3-4BD8-B809-A0DF0B1C54B5}" srcOrd="3" destOrd="0" presId="urn:microsoft.com/office/officeart/2008/layout/VerticalCurvedList"/>
    <dgm:cxn modelId="{42498A16-3285-4A0B-A7E1-FA15316EFE78}" type="presParOf" srcId="{9154DD16-4526-4267-A062-DB4EDC43FC30}" destId="{903773C2-60A1-4C53-9AFA-AF2708435B33}" srcOrd="1" destOrd="0" presId="urn:microsoft.com/office/officeart/2008/layout/VerticalCurvedList"/>
    <dgm:cxn modelId="{9B3B5202-8C91-4D9D-9253-6818E74D4E38}" type="presParOf" srcId="{9154DD16-4526-4267-A062-DB4EDC43FC30}" destId="{D471FDC4-864C-479B-9576-9000E8E463E3}" srcOrd="2" destOrd="0" presId="urn:microsoft.com/office/officeart/2008/layout/VerticalCurvedList"/>
    <dgm:cxn modelId="{473EBC2C-6418-4ADA-A9BA-CCD36F92EDCF}" type="presParOf" srcId="{D471FDC4-864C-479B-9576-9000E8E463E3}" destId="{9DCF83E1-C9B8-4780-A8D4-F58D05511311}" srcOrd="0" destOrd="0" presId="urn:microsoft.com/office/officeart/2008/layout/VerticalCurvedList"/>
    <dgm:cxn modelId="{21F94B1B-667B-4908-AA4E-9B004254E714}" type="presParOf" srcId="{9154DD16-4526-4267-A062-DB4EDC43FC30}" destId="{72466D9C-84CE-4408-8F09-BAA2E9B1C38A}" srcOrd="3" destOrd="0" presId="urn:microsoft.com/office/officeart/2008/layout/VerticalCurvedList"/>
    <dgm:cxn modelId="{2F9863B5-418E-4CD6-AB6E-C01F14872D62}" type="presParOf" srcId="{9154DD16-4526-4267-A062-DB4EDC43FC30}" destId="{9CB455F9-67A9-4C8E-8164-59B93D510C8B}" srcOrd="4" destOrd="0" presId="urn:microsoft.com/office/officeart/2008/layout/VerticalCurvedList"/>
    <dgm:cxn modelId="{937CA5E7-4AF2-4233-9899-8A2F333C6BD6}" type="presParOf" srcId="{9CB455F9-67A9-4C8E-8164-59B93D510C8B}" destId="{538A2AF3-1635-4BB1-A32F-AF2B9409435B}" srcOrd="0" destOrd="0" presId="urn:microsoft.com/office/officeart/2008/layout/VerticalCurvedList"/>
    <dgm:cxn modelId="{508C00DB-211E-4C14-9B39-C9F44D8D549B}" type="presParOf" srcId="{9154DD16-4526-4267-A062-DB4EDC43FC30}" destId="{9072ABCF-3F27-4914-B351-BF8BB588B601}" srcOrd="5" destOrd="0" presId="urn:microsoft.com/office/officeart/2008/layout/VerticalCurvedList"/>
    <dgm:cxn modelId="{22CC4697-C9C2-48D9-B4D4-B2D6296646E3}" type="presParOf" srcId="{9154DD16-4526-4267-A062-DB4EDC43FC30}" destId="{E3A54E6B-14F0-494A-9623-974C5F7AA434}" srcOrd="6" destOrd="0" presId="urn:microsoft.com/office/officeart/2008/layout/VerticalCurvedList"/>
    <dgm:cxn modelId="{29BCE797-F109-4762-86B7-0B928D92291F}" type="presParOf" srcId="{E3A54E6B-14F0-494A-9623-974C5F7AA434}" destId="{5D6C74D0-9E7D-42F8-A838-FEB6009B0192}" srcOrd="0" destOrd="0" presId="urn:microsoft.com/office/officeart/2008/layout/VerticalCurvedList"/>
    <dgm:cxn modelId="{3B811168-3E9C-42F9-9E3B-E0BD1E0E5D38}" type="presParOf" srcId="{9154DD16-4526-4267-A062-DB4EDC43FC30}" destId="{21B56BF0-C3E3-4F7B-A771-0FECDB333BC4}" srcOrd="7" destOrd="0" presId="urn:microsoft.com/office/officeart/2008/layout/VerticalCurvedList"/>
    <dgm:cxn modelId="{D74EA6C8-C7DD-4F39-9F6F-2B3544A848E3}" type="presParOf" srcId="{9154DD16-4526-4267-A062-DB4EDC43FC30}" destId="{58609E6D-2DA1-43B1-94D3-80A235C51AC3}" srcOrd="8" destOrd="0" presId="urn:microsoft.com/office/officeart/2008/layout/VerticalCurvedList"/>
    <dgm:cxn modelId="{773D2033-EB0F-421E-A347-B708B396EB03}" type="presParOf" srcId="{58609E6D-2DA1-43B1-94D3-80A235C51AC3}" destId="{D6F7D517-0D57-4794-A33D-0E1965CA1FD5}" srcOrd="0" destOrd="0" presId="urn:microsoft.com/office/officeart/2008/layout/VerticalCurvedList"/>
    <dgm:cxn modelId="{FD001C8B-C489-4C9E-8B82-CC093BAD63EB}" type="presParOf" srcId="{9154DD16-4526-4267-A062-DB4EDC43FC30}" destId="{7B022CD4-A339-403F-864E-B4B1BDEEB190}" srcOrd="9" destOrd="0" presId="urn:microsoft.com/office/officeart/2008/layout/VerticalCurvedList"/>
    <dgm:cxn modelId="{8EC47168-6775-474D-8FAE-FA892D7A46B5}" type="presParOf" srcId="{9154DD16-4526-4267-A062-DB4EDC43FC30}" destId="{20F8E11C-3808-4887-8D9B-51B8EABE731F}" srcOrd="10" destOrd="0" presId="urn:microsoft.com/office/officeart/2008/layout/VerticalCurvedList"/>
    <dgm:cxn modelId="{B256D993-9841-4D3F-9A59-EFF319186B5E}" type="presParOf" srcId="{20F8E11C-3808-4887-8D9B-51B8EABE731F}" destId="{AB454837-2661-482D-A99D-22E3ED022283}" srcOrd="0" destOrd="0" presId="urn:microsoft.com/office/officeart/2008/layout/VerticalCurvedList"/>
    <dgm:cxn modelId="{808F1D62-10B5-4E60-B06F-47F235A9D5E5}" type="presParOf" srcId="{9154DD16-4526-4267-A062-DB4EDC43FC30}" destId="{69D1FA7E-C3F7-4390-90F0-8C049FD9F13F}" srcOrd="11" destOrd="0" presId="urn:microsoft.com/office/officeart/2008/layout/VerticalCurvedList"/>
    <dgm:cxn modelId="{58087CD8-C825-4744-B1AF-99C239B2EDFA}" type="presParOf" srcId="{9154DD16-4526-4267-A062-DB4EDC43FC30}" destId="{B84CA3CB-E9E4-419C-9383-D9F460CABCDA}" srcOrd="12" destOrd="0" presId="urn:microsoft.com/office/officeart/2008/layout/VerticalCurvedList"/>
    <dgm:cxn modelId="{13E8443A-8464-485F-87C4-CD98B50935FA}" type="presParOf" srcId="{B84CA3CB-E9E4-419C-9383-D9F460CABCDA}" destId="{8A8B8AE2-2E08-4D8B-8106-5DAB5ECEC049}" srcOrd="0" destOrd="0" presId="urn:microsoft.com/office/officeart/2008/layout/VerticalCurvedList"/>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750D54-229E-4F28-9C81-071871BD6ACF}" type="doc">
      <dgm:prSet loTypeId="urn:microsoft.com/office/officeart/2008/layout/VerticalCurvedList" loCatId="list" qsTypeId="urn:microsoft.com/office/officeart/2005/8/quickstyle/simple1#1" qsCatId="simple" csTypeId="urn:microsoft.com/office/officeart/2005/8/colors/accent1_2#1" csCatId="accent1" phldr="1"/>
      <dgm:spPr/>
      <dgm:t>
        <a:bodyPr/>
        <a:lstStyle/>
        <a:p>
          <a:endParaRPr lang="en-GB"/>
        </a:p>
      </dgm:t>
    </dgm:pt>
    <dgm:pt modelId="{C6102AD9-20D8-4D27-B152-B5E839A9BA9D}">
      <dgm:prSet phldrT="[Text]"/>
      <dgm:spPr>
        <a:xfrm>
          <a:off x="431480" y="285658"/>
          <a:ext cx="8098447" cy="571682"/>
        </a:xfrm>
        <a:solidFill>
          <a:schemeClr val="accent2">
            <a:lumMod val="40000"/>
            <a:lumOff val="60000"/>
          </a:schemeClr>
        </a:solidFill>
        <a:ln w="25400" cap="rnd" cmpd="sng" algn="ctr">
          <a:solidFill>
            <a:srgbClr val="FFFFFF"/>
          </a:solidFill>
          <a:prstDash val="solid"/>
          <a:bevel/>
        </a:ln>
        <a:effectLst/>
      </dgm:spPr>
      <dgm:t>
        <a:bodyPr/>
        <a:lstStyle/>
        <a:p>
          <a:r>
            <a:rPr lang="es-ES" dirty="0" smtClean="0">
              <a:solidFill>
                <a:schemeClr val="bg1"/>
              </a:solidFill>
              <a:effectLst>
                <a:outerShdw blurRad="38100" dist="38100" dir="2700000" algn="tl">
                  <a:srgbClr val="000000">
                    <a:alpha val="43137"/>
                  </a:srgbClr>
                </a:outerShdw>
              </a:effectLst>
              <a:latin typeface="Arial"/>
              <a:ea typeface="+mn-ea"/>
              <a:cs typeface="Arial"/>
            </a:rPr>
            <a:t>Preparación y Respuesta p/ Incidentes y E</a:t>
          </a:r>
          <a:r>
            <a:rPr lang="en-GB" dirty="0" err="1" smtClean="0">
              <a:solidFill>
                <a:schemeClr val="bg1"/>
              </a:solidFill>
              <a:effectLst>
                <a:outerShdw blurRad="38100" dist="38100" dir="2700000" algn="tl">
                  <a:srgbClr val="000000">
                    <a:alpha val="43137"/>
                  </a:srgbClr>
                </a:outerShdw>
              </a:effectLst>
              <a:latin typeface="Arial"/>
              <a:ea typeface="+mn-ea"/>
              <a:cs typeface="Arial"/>
            </a:rPr>
            <a:t>mergencias</a:t>
          </a:r>
          <a:r>
            <a:rPr lang="en-GB" dirty="0" smtClean="0">
              <a:solidFill>
                <a:schemeClr val="bg1"/>
              </a:solidFill>
              <a:effectLst>
                <a:outerShdw blurRad="38100" dist="38100" dir="2700000" algn="tl">
                  <a:srgbClr val="000000">
                    <a:alpha val="43137"/>
                  </a:srgbClr>
                </a:outerShdw>
              </a:effectLst>
              <a:latin typeface="Arial"/>
              <a:ea typeface="+mn-ea"/>
              <a:cs typeface="Arial"/>
            </a:rPr>
            <a:t> </a:t>
          </a:r>
          <a:r>
            <a:rPr lang="en-GB" dirty="0" err="1" smtClean="0">
              <a:solidFill>
                <a:schemeClr val="bg1"/>
              </a:solidFill>
              <a:effectLst>
                <a:outerShdw blurRad="38100" dist="38100" dir="2700000" algn="tl">
                  <a:srgbClr val="000000">
                    <a:alpha val="43137"/>
                  </a:srgbClr>
                </a:outerShdw>
              </a:effectLst>
              <a:latin typeface="Arial"/>
              <a:ea typeface="+mn-ea"/>
              <a:cs typeface="Arial"/>
            </a:rPr>
            <a:t>Nucleares</a:t>
          </a:r>
          <a:r>
            <a:rPr lang="en-GB" dirty="0" smtClean="0">
              <a:solidFill>
                <a:schemeClr val="bg1"/>
              </a:solidFill>
              <a:effectLst>
                <a:outerShdw blurRad="38100" dist="38100" dir="2700000" algn="tl">
                  <a:srgbClr val="000000">
                    <a:alpha val="43137"/>
                  </a:srgbClr>
                </a:outerShdw>
              </a:effectLst>
              <a:latin typeface="Arial"/>
              <a:ea typeface="+mn-ea"/>
              <a:cs typeface="Arial"/>
            </a:rPr>
            <a:t> y </a:t>
          </a:r>
          <a:r>
            <a:rPr lang="en-GB" dirty="0" err="1" smtClean="0">
              <a:solidFill>
                <a:schemeClr val="bg1"/>
              </a:solidFill>
              <a:effectLst>
                <a:outerShdw blurRad="38100" dist="38100" dir="2700000" algn="tl">
                  <a:srgbClr val="000000">
                    <a:alpha val="43137"/>
                  </a:srgbClr>
                </a:outerShdw>
              </a:effectLst>
              <a:latin typeface="Arial"/>
              <a:ea typeface="+mn-ea"/>
              <a:cs typeface="Arial"/>
            </a:rPr>
            <a:t>Radiológicos</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C85E3CBA-6744-4E87-9E28-9825C602E17C}" type="parTrans" cxnId="{3023C00E-21A0-4665-95CD-570DAECF91AE}">
      <dgm:prSet/>
      <dgm:spPr/>
      <dgm:t>
        <a:bodyPr/>
        <a:lstStyle/>
        <a:p>
          <a:endParaRPr lang="en-GB"/>
        </a:p>
      </dgm:t>
    </dgm:pt>
    <dgm:pt modelId="{B25489A9-FE0A-40BE-8838-12F691E9E6BD}" type="sibTrans" cxnId="{3023C00E-21A0-4665-95CD-570DAECF91AE}">
      <dgm:prSet/>
      <dgm:spPr>
        <a:xfrm>
          <a:off x="-5169077" y="-791784"/>
          <a:ext cx="6155568" cy="6155568"/>
        </a:xfrm>
        <a:noFill/>
        <a:ln w="25400" cap="flat" cmpd="sng" algn="ctr">
          <a:solidFill>
            <a:srgbClr val="3399FF">
              <a:shade val="60000"/>
              <a:hueOff val="0"/>
              <a:satOff val="0"/>
              <a:lumOff val="0"/>
              <a:alphaOff val="0"/>
            </a:srgbClr>
          </a:solidFill>
          <a:prstDash val="solid"/>
        </a:ln>
        <a:effectLst/>
      </dgm:spPr>
      <dgm:t>
        <a:bodyPr/>
        <a:lstStyle/>
        <a:p>
          <a:endParaRPr lang="en-GB"/>
        </a:p>
      </dgm:t>
    </dgm:pt>
    <dgm:pt modelId="{2CACB454-91F0-42E1-808A-A2E68EA93611}">
      <dgm:prSet phldrT="[Text]"/>
      <dgm:spPr>
        <a:xfrm>
          <a:off x="966861" y="2000158"/>
          <a:ext cx="7563066" cy="571682"/>
        </a:xfrm>
        <a:solidFill>
          <a:schemeClr val="accent2">
            <a:lumMod val="40000"/>
            <a:lumOff val="60000"/>
          </a:schemeClr>
        </a:solidFill>
        <a:ln w="25400" cap="rnd" cmpd="sng" algn="ctr">
          <a:solidFill>
            <a:srgbClr val="FFFFFF"/>
          </a:solidFill>
          <a:prstDash val="solid"/>
          <a:bevel/>
        </a:ln>
        <a:effectLst>
          <a:outerShdw blurRad="152400" dist="317500" dir="5400000" sx="90000" sy="-19000" rotWithShape="0">
            <a:prstClr val="black">
              <a:alpha val="15000"/>
            </a:prstClr>
          </a:outerShdw>
        </a:effectLst>
      </dgm:spPr>
      <dgm:t>
        <a:bodyPr/>
        <a:lstStyle/>
        <a:p>
          <a:r>
            <a:rPr lang="en-GB" dirty="0" err="1" smtClean="0">
              <a:solidFill>
                <a:schemeClr val="bg1"/>
              </a:solidFill>
              <a:effectLst>
                <a:outerShdw blurRad="38100" dist="38100" dir="2700000" algn="tl">
                  <a:srgbClr val="000000">
                    <a:alpha val="43137"/>
                  </a:srgbClr>
                </a:outerShdw>
              </a:effectLst>
              <a:latin typeface="Arial"/>
              <a:ea typeface="+mn-ea"/>
              <a:cs typeface="Arial"/>
            </a:rPr>
            <a:t>Seguridad</a:t>
          </a:r>
          <a:r>
            <a:rPr lang="en-GB" dirty="0" smtClean="0">
              <a:solidFill>
                <a:schemeClr val="bg1"/>
              </a:solidFill>
              <a:effectLst>
                <a:outerShdw blurRad="38100" dist="38100" dir="2700000" algn="tl">
                  <a:srgbClr val="000000">
                    <a:alpha val="43137"/>
                  </a:srgbClr>
                </a:outerShdw>
              </a:effectLst>
              <a:latin typeface="Arial"/>
              <a:ea typeface="+mn-ea"/>
              <a:cs typeface="Arial"/>
            </a:rPr>
            <a:t> </a:t>
          </a:r>
          <a:r>
            <a:rPr lang="en-GB" dirty="0" err="1" smtClean="0">
              <a:solidFill>
                <a:schemeClr val="bg1"/>
              </a:solidFill>
              <a:effectLst>
                <a:outerShdw blurRad="38100" dist="38100" dir="2700000" algn="tl">
                  <a:srgbClr val="000000">
                    <a:alpha val="43137"/>
                  </a:srgbClr>
                </a:outerShdw>
              </a:effectLst>
              <a:latin typeface="Arial"/>
              <a:ea typeface="+mn-ea"/>
              <a:cs typeface="Arial"/>
            </a:rPr>
            <a:t>Radiológica</a:t>
          </a:r>
          <a:r>
            <a:rPr lang="en-GB" dirty="0" smtClean="0">
              <a:solidFill>
                <a:schemeClr val="bg1"/>
              </a:solidFill>
              <a:effectLst>
                <a:outerShdw blurRad="38100" dist="38100" dir="2700000" algn="tl">
                  <a:srgbClr val="000000">
                    <a:alpha val="43137"/>
                  </a:srgbClr>
                </a:outerShdw>
              </a:effectLst>
              <a:latin typeface="Arial"/>
              <a:ea typeface="+mn-ea"/>
              <a:cs typeface="Arial"/>
            </a:rPr>
            <a:t> y de </a:t>
          </a:r>
          <a:r>
            <a:rPr lang="en-GB" dirty="0" err="1" smtClean="0">
              <a:solidFill>
                <a:schemeClr val="bg1"/>
              </a:solidFill>
              <a:effectLst>
                <a:outerShdw blurRad="38100" dist="38100" dir="2700000" algn="tl">
                  <a:srgbClr val="000000">
                    <a:alpha val="43137"/>
                  </a:srgbClr>
                </a:outerShdw>
              </a:effectLst>
              <a:latin typeface="Arial"/>
              <a:ea typeface="+mn-ea"/>
              <a:cs typeface="Arial"/>
            </a:rPr>
            <a:t>Transporte</a:t>
          </a:r>
          <a:endParaRPr lang="en-GB" dirty="0" smtClean="0">
            <a:solidFill>
              <a:schemeClr val="bg1"/>
            </a:solidFill>
            <a:effectLst>
              <a:outerShdw blurRad="38100" dist="38100" dir="2700000" algn="tl">
                <a:srgbClr val="000000">
                  <a:alpha val="43137"/>
                </a:srgbClr>
              </a:outerShdw>
            </a:effectLst>
            <a:latin typeface="Arial"/>
            <a:ea typeface="+mn-ea"/>
            <a:cs typeface="Arial"/>
          </a:endParaRPr>
        </a:p>
      </dgm:t>
    </dgm:pt>
    <dgm:pt modelId="{88E25A84-92DC-481D-A147-6806E5FDB83F}" type="parTrans" cxnId="{9C7BA3DC-6833-49B0-AC10-D0263ADF2CB4}">
      <dgm:prSet/>
      <dgm:spPr/>
      <dgm:t>
        <a:bodyPr/>
        <a:lstStyle/>
        <a:p>
          <a:endParaRPr lang="en-GB"/>
        </a:p>
      </dgm:t>
    </dgm:pt>
    <dgm:pt modelId="{6556F6BB-D5BB-4C5A-98DD-49B8CE38F778}" type="sibTrans" cxnId="{9C7BA3DC-6833-49B0-AC10-D0263ADF2CB4}">
      <dgm:prSet/>
      <dgm:spPr/>
      <dgm:t>
        <a:bodyPr/>
        <a:lstStyle/>
        <a:p>
          <a:endParaRPr lang="en-GB"/>
        </a:p>
      </dgm:t>
    </dgm:pt>
    <dgm:pt modelId="{7A847241-F25B-4D7A-A6E2-85E8DD413A39}">
      <dgm:prSet phldrT="[Text]"/>
      <dgm:spPr>
        <a:xfrm>
          <a:off x="841131" y="2857408"/>
          <a:ext cx="7688796" cy="571682"/>
        </a:xfrm>
        <a:solidFill>
          <a:schemeClr val="accent2">
            <a:lumMod val="40000"/>
            <a:lumOff val="60000"/>
          </a:schemeClr>
        </a:solidFill>
        <a:ln w="25400" cap="rnd" cmpd="sng" algn="ctr">
          <a:solidFill>
            <a:srgbClr val="FFFFFF"/>
          </a:solidFill>
          <a:prstDash val="solid"/>
          <a:bevel/>
        </a:ln>
        <a:effectLst/>
      </dgm:spPr>
      <dgm:t>
        <a:bodyPr/>
        <a:lstStyle/>
        <a:p>
          <a:r>
            <a:rPr lang="en-GB" dirty="0" err="1" smtClean="0">
              <a:solidFill>
                <a:schemeClr val="bg1"/>
              </a:solidFill>
              <a:effectLst>
                <a:outerShdw blurRad="38100" dist="38100" dir="2700000" algn="tl">
                  <a:srgbClr val="000000">
                    <a:alpha val="43137"/>
                  </a:srgbClr>
                </a:outerShdw>
              </a:effectLst>
              <a:latin typeface="Arial"/>
              <a:ea typeface="+mn-ea"/>
              <a:cs typeface="Arial"/>
            </a:rPr>
            <a:t>Gestión</a:t>
          </a:r>
          <a:r>
            <a:rPr lang="en-GB" dirty="0" smtClean="0">
              <a:solidFill>
                <a:schemeClr val="bg1"/>
              </a:solidFill>
              <a:effectLst>
                <a:outerShdw blurRad="38100" dist="38100" dir="2700000" algn="tl">
                  <a:srgbClr val="000000">
                    <a:alpha val="43137"/>
                  </a:srgbClr>
                </a:outerShdw>
              </a:effectLst>
              <a:latin typeface="Arial"/>
              <a:ea typeface="+mn-ea"/>
              <a:cs typeface="Arial"/>
            </a:rPr>
            <a:t> de </a:t>
          </a:r>
          <a:r>
            <a:rPr lang="en-GB" dirty="0" err="1" smtClean="0">
              <a:solidFill>
                <a:schemeClr val="bg1"/>
              </a:solidFill>
              <a:effectLst>
                <a:outerShdw blurRad="38100" dist="38100" dir="2700000" algn="tl">
                  <a:srgbClr val="000000">
                    <a:alpha val="43137"/>
                  </a:srgbClr>
                </a:outerShdw>
              </a:effectLst>
              <a:latin typeface="Arial"/>
              <a:ea typeface="+mn-ea"/>
              <a:cs typeface="Arial"/>
            </a:rPr>
            <a:t>Desecho</a:t>
          </a:r>
          <a:r>
            <a:rPr lang="en-GB" dirty="0" smtClean="0">
              <a:solidFill>
                <a:schemeClr val="bg1"/>
              </a:solidFill>
              <a:effectLst>
                <a:outerShdw blurRad="38100" dist="38100" dir="2700000" algn="tl">
                  <a:srgbClr val="000000">
                    <a:alpha val="43137"/>
                  </a:srgbClr>
                </a:outerShdw>
              </a:effectLst>
              <a:latin typeface="Arial"/>
              <a:ea typeface="+mn-ea"/>
              <a:cs typeface="Arial"/>
            </a:rPr>
            <a:t> </a:t>
          </a:r>
          <a:r>
            <a:rPr lang="en-GB" dirty="0" err="1" smtClean="0">
              <a:solidFill>
                <a:schemeClr val="bg1"/>
              </a:solidFill>
              <a:effectLst>
                <a:outerShdw blurRad="38100" dist="38100" dir="2700000" algn="tl">
                  <a:srgbClr val="000000">
                    <a:alpha val="43137"/>
                  </a:srgbClr>
                </a:outerShdw>
              </a:effectLst>
              <a:latin typeface="Arial"/>
              <a:ea typeface="+mn-ea"/>
              <a:cs typeface="Arial"/>
            </a:rPr>
            <a:t>Radioactivo</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D71000EE-E30B-4A9A-9C4C-B8787B0F1864}" type="parTrans" cxnId="{744D9752-23A2-4D09-A9EA-C87FD02D1399}">
      <dgm:prSet/>
      <dgm:spPr/>
      <dgm:t>
        <a:bodyPr/>
        <a:lstStyle/>
        <a:p>
          <a:endParaRPr lang="en-GB"/>
        </a:p>
      </dgm:t>
    </dgm:pt>
    <dgm:pt modelId="{53C2DC4E-F0FE-4A6C-90A3-8116DECA4A17}" type="sibTrans" cxnId="{744D9752-23A2-4D09-A9EA-C87FD02D1399}">
      <dgm:prSet/>
      <dgm:spPr/>
      <dgm:t>
        <a:bodyPr/>
        <a:lstStyle/>
        <a:p>
          <a:endParaRPr lang="en-GB"/>
        </a:p>
      </dgm:t>
    </dgm:pt>
    <dgm:pt modelId="{C8D8CD12-80A5-4370-A6E5-C3B58C292D83}">
      <dgm:prSet phldrT="[Text]"/>
      <dgm:spPr>
        <a:xfrm>
          <a:off x="431480" y="3714658"/>
          <a:ext cx="8098447" cy="571682"/>
        </a:xfrm>
        <a:solidFill>
          <a:schemeClr val="accent2">
            <a:lumMod val="40000"/>
            <a:lumOff val="60000"/>
          </a:schemeClr>
        </a:solidFill>
        <a:ln w="25400" cap="rnd" cmpd="sng" algn="ctr">
          <a:solidFill>
            <a:srgbClr val="FFFFFF"/>
          </a:solidFill>
          <a:prstDash val="solid"/>
          <a:bevel/>
        </a:ln>
        <a:effectLst/>
      </dgm:spPr>
      <dgm:t>
        <a:bodyPr/>
        <a:lstStyle/>
        <a:p>
          <a:r>
            <a:rPr lang="en-GB" dirty="0" err="1" smtClean="0">
              <a:solidFill>
                <a:schemeClr val="bg1"/>
              </a:solidFill>
              <a:effectLst>
                <a:outerShdw blurRad="38100" dist="38100" dir="2700000" algn="tl">
                  <a:srgbClr val="000000">
                    <a:alpha val="43137"/>
                  </a:srgbClr>
                </a:outerShdw>
              </a:effectLst>
              <a:latin typeface="Arial"/>
              <a:ea typeface="+mn-ea"/>
              <a:cs typeface="Arial"/>
            </a:rPr>
            <a:t>Seguridad</a:t>
          </a:r>
          <a:r>
            <a:rPr lang="en-GB" dirty="0" smtClean="0">
              <a:solidFill>
                <a:schemeClr val="bg1"/>
              </a:solidFill>
              <a:effectLst>
                <a:outerShdw blurRad="38100" dist="38100" dir="2700000" algn="tl">
                  <a:srgbClr val="000000">
                    <a:alpha val="43137"/>
                  </a:srgbClr>
                </a:outerShdw>
              </a:effectLst>
              <a:latin typeface="Arial"/>
              <a:ea typeface="+mn-ea"/>
              <a:cs typeface="Arial"/>
            </a:rPr>
            <a:t> </a:t>
          </a:r>
          <a:r>
            <a:rPr lang="en-GB" dirty="0" err="1" smtClean="0">
              <a:solidFill>
                <a:schemeClr val="bg1"/>
              </a:solidFill>
              <a:effectLst>
                <a:outerShdw blurRad="38100" dist="38100" dir="2700000" algn="tl">
                  <a:srgbClr val="000000">
                    <a:alpha val="43137"/>
                  </a:srgbClr>
                </a:outerShdw>
              </a:effectLst>
              <a:latin typeface="Arial"/>
              <a:ea typeface="+mn-ea"/>
              <a:cs typeface="Arial"/>
            </a:rPr>
            <a:t>Física</a:t>
          </a:r>
          <a:r>
            <a:rPr lang="en-GB" dirty="0" smtClean="0">
              <a:solidFill>
                <a:schemeClr val="bg1"/>
              </a:solidFill>
              <a:effectLst>
                <a:outerShdw blurRad="38100" dist="38100" dir="2700000" algn="tl">
                  <a:srgbClr val="000000">
                    <a:alpha val="43137"/>
                  </a:srgbClr>
                </a:outerShdw>
              </a:effectLst>
              <a:latin typeface="Arial"/>
              <a:ea typeface="+mn-ea"/>
              <a:cs typeface="Arial"/>
            </a:rPr>
            <a:t> </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890597A2-66A1-410E-8634-C93B8E9F5647}" type="parTrans" cxnId="{57271317-7DC2-4C35-9271-6CCAB71BD1AD}">
      <dgm:prSet/>
      <dgm:spPr/>
      <dgm:t>
        <a:bodyPr/>
        <a:lstStyle/>
        <a:p>
          <a:endParaRPr lang="en-GB"/>
        </a:p>
      </dgm:t>
    </dgm:pt>
    <dgm:pt modelId="{F5288F2B-25E9-4EFD-815C-2725E16ECB0D}" type="sibTrans" cxnId="{57271317-7DC2-4C35-9271-6CCAB71BD1AD}">
      <dgm:prSet/>
      <dgm:spPr/>
      <dgm:t>
        <a:bodyPr/>
        <a:lstStyle/>
        <a:p>
          <a:endParaRPr lang="en-GB"/>
        </a:p>
      </dgm:t>
    </dgm:pt>
    <dgm:pt modelId="{E601ADCE-FD96-46BA-A63C-496380BB7040}">
      <dgm:prSet phldrT="[Text]"/>
      <dgm:spPr>
        <a:xfrm>
          <a:off x="841131" y="1142908"/>
          <a:ext cx="7688796" cy="571682"/>
        </a:xfrm>
        <a:solidFill>
          <a:schemeClr val="accent2">
            <a:lumMod val="40000"/>
            <a:lumOff val="60000"/>
          </a:schemeClr>
        </a:solidFill>
        <a:ln w="25400" cap="rnd" cmpd="sng" algn="ctr">
          <a:solidFill>
            <a:srgbClr val="FFFFFF"/>
          </a:solidFill>
          <a:prstDash val="solid"/>
          <a:bevel/>
        </a:ln>
        <a:effectLst/>
      </dgm:spPr>
      <dgm:t>
        <a:bodyPr/>
        <a:lstStyle/>
        <a:p>
          <a:r>
            <a:rPr lang="en-GB" dirty="0" err="1" smtClean="0">
              <a:solidFill>
                <a:schemeClr val="bg1"/>
              </a:solidFill>
              <a:effectLst>
                <a:outerShdw blurRad="38100" dist="38100" dir="2700000" algn="tl">
                  <a:srgbClr val="000000">
                    <a:alpha val="43137"/>
                  </a:srgbClr>
                </a:outerShdw>
              </a:effectLst>
              <a:latin typeface="Arial"/>
              <a:ea typeface="+mn-ea"/>
              <a:cs typeface="Arial"/>
            </a:rPr>
            <a:t>Seguridad</a:t>
          </a:r>
          <a:r>
            <a:rPr lang="en-GB" dirty="0" smtClean="0">
              <a:solidFill>
                <a:schemeClr val="bg1"/>
              </a:solidFill>
              <a:effectLst>
                <a:outerShdw blurRad="38100" dist="38100" dir="2700000" algn="tl">
                  <a:srgbClr val="000000">
                    <a:alpha val="43137"/>
                  </a:srgbClr>
                </a:outerShdw>
              </a:effectLst>
              <a:latin typeface="Arial"/>
              <a:ea typeface="+mn-ea"/>
              <a:cs typeface="Arial"/>
            </a:rPr>
            <a:t> de </a:t>
          </a:r>
          <a:r>
            <a:rPr lang="en-GB" dirty="0" err="1" smtClean="0">
              <a:solidFill>
                <a:schemeClr val="bg1"/>
              </a:solidFill>
              <a:effectLst>
                <a:outerShdw blurRad="38100" dist="38100" dir="2700000" algn="tl">
                  <a:srgbClr val="000000">
                    <a:alpha val="43137"/>
                  </a:srgbClr>
                </a:outerShdw>
              </a:effectLst>
              <a:latin typeface="Arial"/>
              <a:ea typeface="+mn-ea"/>
              <a:cs typeface="Arial"/>
            </a:rPr>
            <a:t>Instalaciones</a:t>
          </a:r>
          <a:r>
            <a:rPr lang="en-GB" dirty="0" smtClean="0">
              <a:solidFill>
                <a:schemeClr val="bg1"/>
              </a:solidFill>
              <a:effectLst>
                <a:outerShdw blurRad="38100" dist="38100" dir="2700000" algn="tl">
                  <a:srgbClr val="000000">
                    <a:alpha val="43137"/>
                  </a:srgbClr>
                </a:outerShdw>
              </a:effectLst>
              <a:latin typeface="Arial"/>
              <a:ea typeface="+mn-ea"/>
              <a:cs typeface="Arial"/>
            </a:rPr>
            <a:t> </a:t>
          </a:r>
          <a:r>
            <a:rPr lang="en-GB" dirty="0" err="1" smtClean="0">
              <a:solidFill>
                <a:schemeClr val="bg1"/>
              </a:solidFill>
              <a:effectLst>
                <a:outerShdw blurRad="38100" dist="38100" dir="2700000" algn="tl">
                  <a:srgbClr val="000000">
                    <a:alpha val="43137"/>
                  </a:srgbClr>
                </a:outerShdw>
              </a:effectLst>
              <a:latin typeface="Arial"/>
              <a:ea typeface="+mn-ea"/>
              <a:cs typeface="Arial"/>
            </a:rPr>
            <a:t>Nucleares</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F0561629-F6E3-43C7-A974-25CDB27919A7}" type="sibTrans" cxnId="{544115AE-DA4B-420D-8995-902B6B4955F2}">
      <dgm:prSet/>
      <dgm:spPr/>
      <dgm:t>
        <a:bodyPr/>
        <a:lstStyle/>
        <a:p>
          <a:endParaRPr lang="en-GB"/>
        </a:p>
      </dgm:t>
    </dgm:pt>
    <dgm:pt modelId="{E7FDCDF7-5B5F-42EF-987B-77693772B94C}" type="parTrans" cxnId="{544115AE-DA4B-420D-8995-902B6B4955F2}">
      <dgm:prSet/>
      <dgm:spPr/>
      <dgm:t>
        <a:bodyPr/>
        <a:lstStyle/>
        <a:p>
          <a:endParaRPr lang="en-GB"/>
        </a:p>
      </dgm:t>
    </dgm:pt>
    <dgm:pt modelId="{9E2CC8CC-D5E1-4E0F-AA76-476448C744CE}">
      <dgm:prSet phldrT="[Text]"/>
      <dgm:spPr>
        <a:xfrm>
          <a:off x="431480" y="3714658"/>
          <a:ext cx="8098447" cy="571682"/>
        </a:xfrm>
        <a:solidFill>
          <a:schemeClr val="accent2">
            <a:lumMod val="40000"/>
            <a:lumOff val="60000"/>
          </a:schemeClr>
        </a:solidFill>
        <a:ln w="25400" cap="rnd" cmpd="sng" algn="ctr">
          <a:solidFill>
            <a:srgbClr val="FFFFFF"/>
          </a:solidFill>
          <a:prstDash val="solid"/>
          <a:bevel/>
        </a:ln>
        <a:effectLst/>
      </dgm:spPr>
      <dgm:t>
        <a:bodyPr/>
        <a:lstStyle/>
        <a:p>
          <a:r>
            <a:rPr lang="es-ES" dirty="0" smtClean="0">
              <a:solidFill>
                <a:schemeClr val="bg1"/>
              </a:solidFill>
              <a:effectLst>
                <a:outerShdw blurRad="38100" dist="38100" dir="2700000" algn="tl">
                  <a:srgbClr val="000000">
                    <a:alpha val="43137"/>
                  </a:srgbClr>
                </a:outerShdw>
              </a:effectLst>
              <a:latin typeface="Arial"/>
              <a:ea typeface="+mn-ea"/>
              <a:cs typeface="Arial"/>
            </a:rPr>
            <a:t>Plan de Acción </a:t>
          </a:r>
          <a:r>
            <a:rPr lang="en-GB" dirty="0" err="1" smtClean="0">
              <a:solidFill>
                <a:schemeClr val="bg1"/>
              </a:solidFill>
              <a:effectLst>
                <a:outerShdw blurRad="38100" dist="38100" dir="2700000" algn="tl">
                  <a:srgbClr val="000000">
                    <a:alpha val="43137"/>
                  </a:srgbClr>
                </a:outerShdw>
              </a:effectLst>
              <a:latin typeface="Arial"/>
              <a:ea typeface="+mn-ea"/>
              <a:cs typeface="Arial"/>
            </a:rPr>
            <a:t>sobre</a:t>
          </a:r>
          <a:r>
            <a:rPr lang="en-GB" dirty="0" smtClean="0">
              <a:solidFill>
                <a:schemeClr val="bg1"/>
              </a:solidFill>
              <a:effectLst>
                <a:outerShdw blurRad="38100" dist="38100" dir="2700000" algn="tl">
                  <a:srgbClr val="000000">
                    <a:alpha val="43137"/>
                  </a:srgbClr>
                </a:outerShdw>
              </a:effectLst>
              <a:latin typeface="Arial"/>
              <a:ea typeface="+mn-ea"/>
              <a:cs typeface="Arial"/>
            </a:rPr>
            <a:t> </a:t>
          </a:r>
          <a:r>
            <a:rPr lang="en-GB" dirty="0" err="1" smtClean="0">
              <a:solidFill>
                <a:schemeClr val="bg1"/>
              </a:solidFill>
              <a:effectLst>
                <a:outerShdw blurRad="38100" dist="38100" dir="2700000" algn="tl">
                  <a:srgbClr val="000000">
                    <a:alpha val="43137"/>
                  </a:srgbClr>
                </a:outerShdw>
              </a:effectLst>
              <a:latin typeface="Arial"/>
              <a:ea typeface="+mn-ea"/>
              <a:cs typeface="Arial"/>
            </a:rPr>
            <a:t>Seguridad</a:t>
          </a:r>
          <a:r>
            <a:rPr lang="en-GB" dirty="0" smtClean="0">
              <a:solidFill>
                <a:schemeClr val="bg1"/>
              </a:solidFill>
              <a:effectLst>
                <a:outerShdw blurRad="38100" dist="38100" dir="2700000" algn="tl">
                  <a:srgbClr val="000000">
                    <a:alpha val="43137"/>
                  </a:srgbClr>
                </a:outerShdw>
              </a:effectLst>
              <a:latin typeface="Arial"/>
              <a:ea typeface="+mn-ea"/>
              <a:cs typeface="Arial"/>
            </a:rPr>
            <a:t> Nuclear</a:t>
          </a:r>
          <a:endParaRPr lang="en-GB" dirty="0">
            <a:solidFill>
              <a:schemeClr val="bg1"/>
            </a:solidFill>
            <a:effectLst>
              <a:outerShdw blurRad="38100" dist="38100" dir="2700000" algn="tl">
                <a:srgbClr val="000000">
                  <a:alpha val="43137"/>
                </a:srgbClr>
              </a:outerShdw>
            </a:effectLst>
            <a:latin typeface="Arial"/>
            <a:ea typeface="+mn-ea"/>
            <a:cs typeface="Arial"/>
          </a:endParaRPr>
        </a:p>
      </dgm:t>
    </dgm:pt>
    <dgm:pt modelId="{3A708DD9-9339-475E-8CA8-EC42A04CC796}" type="parTrans" cxnId="{87642F92-AB8A-4ACE-9045-C3D3158CFC68}">
      <dgm:prSet/>
      <dgm:spPr/>
      <dgm:t>
        <a:bodyPr/>
        <a:lstStyle/>
        <a:p>
          <a:endParaRPr lang="en-GB"/>
        </a:p>
      </dgm:t>
    </dgm:pt>
    <dgm:pt modelId="{81CE1F75-6B0A-4F92-9C9E-E1D9119BC5AF}" type="sibTrans" cxnId="{87642F92-AB8A-4ACE-9045-C3D3158CFC68}">
      <dgm:prSet/>
      <dgm:spPr/>
      <dgm:t>
        <a:bodyPr/>
        <a:lstStyle/>
        <a:p>
          <a:endParaRPr lang="en-GB"/>
        </a:p>
      </dgm:t>
    </dgm:pt>
    <dgm:pt modelId="{B8FBEAB5-A64D-47FF-BDB1-D0E0DB816B07}" type="pres">
      <dgm:prSet presAssocID="{44750D54-229E-4F28-9C81-071871BD6ACF}" presName="Name0" presStyleCnt="0">
        <dgm:presLayoutVars>
          <dgm:chMax val="7"/>
          <dgm:chPref val="7"/>
          <dgm:dir/>
        </dgm:presLayoutVars>
      </dgm:prSet>
      <dgm:spPr/>
      <dgm:t>
        <a:bodyPr/>
        <a:lstStyle/>
        <a:p>
          <a:endParaRPr lang="en-GB"/>
        </a:p>
      </dgm:t>
    </dgm:pt>
    <dgm:pt modelId="{9154DD16-4526-4267-A062-DB4EDC43FC30}" type="pres">
      <dgm:prSet presAssocID="{44750D54-229E-4F28-9C81-071871BD6ACF}" presName="Name1" presStyleCnt="0"/>
      <dgm:spPr/>
    </dgm:pt>
    <dgm:pt modelId="{6CAAB5E0-BD49-4002-B1CC-1D2E20F80252}" type="pres">
      <dgm:prSet presAssocID="{44750D54-229E-4F28-9C81-071871BD6ACF}" presName="cycle" presStyleCnt="0"/>
      <dgm:spPr/>
    </dgm:pt>
    <dgm:pt modelId="{566F24C4-B71F-40F2-90B8-611A3E84F4E2}" type="pres">
      <dgm:prSet presAssocID="{44750D54-229E-4F28-9C81-071871BD6ACF}" presName="srcNode" presStyleLbl="node1" presStyleIdx="0" presStyleCnt="6"/>
      <dgm:spPr/>
    </dgm:pt>
    <dgm:pt modelId="{1BBD4A68-D093-463D-835D-9961543BEDFC}" type="pres">
      <dgm:prSet presAssocID="{44750D54-229E-4F28-9C81-071871BD6ACF}" presName="conn" presStyleLbl="parChTrans1D2" presStyleIdx="0" presStyleCnt="1"/>
      <dgm:spPr>
        <a:prstGeom prst="blockArc">
          <a:avLst>
            <a:gd name="adj1" fmla="val 18900000"/>
            <a:gd name="adj2" fmla="val 2700000"/>
            <a:gd name="adj3" fmla="val 351"/>
          </a:avLst>
        </a:prstGeom>
      </dgm:spPr>
      <dgm:t>
        <a:bodyPr/>
        <a:lstStyle/>
        <a:p>
          <a:endParaRPr lang="en-GB"/>
        </a:p>
      </dgm:t>
    </dgm:pt>
    <dgm:pt modelId="{03762D64-71D7-4706-A7F4-6D258463E8D0}" type="pres">
      <dgm:prSet presAssocID="{44750D54-229E-4F28-9C81-071871BD6ACF}" presName="extraNode" presStyleLbl="node1" presStyleIdx="0" presStyleCnt="6"/>
      <dgm:spPr/>
    </dgm:pt>
    <dgm:pt modelId="{FD207EE0-82D3-4BD8-B809-A0DF0B1C54B5}" type="pres">
      <dgm:prSet presAssocID="{44750D54-229E-4F28-9C81-071871BD6ACF}" presName="dstNode" presStyleLbl="node1" presStyleIdx="0" presStyleCnt="6"/>
      <dgm:spPr/>
    </dgm:pt>
    <dgm:pt modelId="{903773C2-60A1-4C53-9AFA-AF2708435B33}" type="pres">
      <dgm:prSet presAssocID="{C6102AD9-20D8-4D27-B152-B5E839A9BA9D}" presName="text_1" presStyleLbl="node1" presStyleIdx="0" presStyleCnt="6">
        <dgm:presLayoutVars>
          <dgm:bulletEnabled val="1"/>
        </dgm:presLayoutVars>
      </dgm:prSet>
      <dgm:spPr>
        <a:prstGeom prst="rect">
          <a:avLst/>
        </a:prstGeom>
      </dgm:spPr>
      <dgm:t>
        <a:bodyPr/>
        <a:lstStyle/>
        <a:p>
          <a:endParaRPr lang="en-GB"/>
        </a:p>
      </dgm:t>
    </dgm:pt>
    <dgm:pt modelId="{D471FDC4-864C-479B-9576-9000E8E463E3}" type="pres">
      <dgm:prSet presAssocID="{C6102AD9-20D8-4D27-B152-B5E839A9BA9D}" presName="accent_1" presStyleCnt="0"/>
      <dgm:spPr/>
    </dgm:pt>
    <dgm:pt modelId="{9DCF83E1-C9B8-4780-A8D4-F58D05511311}" type="pres">
      <dgm:prSet presAssocID="{C6102AD9-20D8-4D27-B152-B5E839A9BA9D}" presName="accentRepeatNode" presStyleLbl="solidFgAcc1" presStyleIdx="0" presStyleCnt="6"/>
      <dgm:spPr>
        <a:xfrm>
          <a:off x="74178" y="214198"/>
          <a:ext cx="714603" cy="714603"/>
        </a:xfrm>
        <a:prstGeom prst="ellipse">
          <a:avLst/>
        </a:prstGeom>
        <a:blipFill rotWithShape="0">
          <a:blip xmlns:r="http://schemas.openxmlformats.org/officeDocument/2006/relationships" r:embed="rId1"/>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72466D9C-84CE-4408-8F09-BAA2E9B1C38A}" type="pres">
      <dgm:prSet presAssocID="{E601ADCE-FD96-46BA-A63C-496380BB7040}" presName="text_2" presStyleLbl="node1" presStyleIdx="1" presStyleCnt="6">
        <dgm:presLayoutVars>
          <dgm:bulletEnabled val="1"/>
        </dgm:presLayoutVars>
      </dgm:prSet>
      <dgm:spPr>
        <a:prstGeom prst="rect">
          <a:avLst/>
        </a:prstGeom>
      </dgm:spPr>
      <dgm:t>
        <a:bodyPr/>
        <a:lstStyle/>
        <a:p>
          <a:endParaRPr lang="en-GB"/>
        </a:p>
      </dgm:t>
    </dgm:pt>
    <dgm:pt modelId="{9CB455F9-67A9-4C8E-8164-59B93D510C8B}" type="pres">
      <dgm:prSet presAssocID="{E601ADCE-FD96-46BA-A63C-496380BB7040}" presName="accent_2" presStyleCnt="0"/>
      <dgm:spPr/>
    </dgm:pt>
    <dgm:pt modelId="{538A2AF3-1635-4BB1-A32F-AF2B9409435B}" type="pres">
      <dgm:prSet presAssocID="{E601ADCE-FD96-46BA-A63C-496380BB7040}" presName="accentRepeatNode" presStyleLbl="solidFgAcc1" presStyleIdx="1" presStyleCnt="6"/>
      <dgm:spPr>
        <a:xfrm>
          <a:off x="483829" y="1071448"/>
          <a:ext cx="714603" cy="714603"/>
        </a:xfrm>
        <a:prstGeom prst="ellipse">
          <a:avLst/>
        </a:prstGeom>
        <a:blipFill rotWithShape="0">
          <a:blip xmlns:r="http://schemas.openxmlformats.org/officeDocument/2006/relationships" r:embed="rId2"/>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9072ABCF-3F27-4914-B351-BF8BB588B601}" type="pres">
      <dgm:prSet presAssocID="{2CACB454-91F0-42E1-808A-A2E68EA93611}" presName="text_3" presStyleLbl="node1" presStyleIdx="2" presStyleCnt="6">
        <dgm:presLayoutVars>
          <dgm:bulletEnabled val="1"/>
        </dgm:presLayoutVars>
      </dgm:prSet>
      <dgm:spPr>
        <a:prstGeom prst="rect">
          <a:avLst/>
        </a:prstGeom>
      </dgm:spPr>
      <dgm:t>
        <a:bodyPr/>
        <a:lstStyle/>
        <a:p>
          <a:endParaRPr lang="en-GB"/>
        </a:p>
      </dgm:t>
    </dgm:pt>
    <dgm:pt modelId="{E3A54E6B-14F0-494A-9623-974C5F7AA434}" type="pres">
      <dgm:prSet presAssocID="{2CACB454-91F0-42E1-808A-A2E68EA93611}" presName="accent_3" presStyleCnt="0"/>
      <dgm:spPr/>
    </dgm:pt>
    <dgm:pt modelId="{5D6C74D0-9E7D-42F8-A838-FEB6009B0192}" type="pres">
      <dgm:prSet presAssocID="{2CACB454-91F0-42E1-808A-A2E68EA93611}" presName="accentRepeatNode" presStyleLbl="solidFgAcc1" presStyleIdx="2" presStyleCnt="6"/>
      <dgm:spPr>
        <a:xfrm>
          <a:off x="609559" y="1928698"/>
          <a:ext cx="714603" cy="714603"/>
        </a:xfrm>
        <a:prstGeom prst="ellipse">
          <a:avLst/>
        </a:prstGeom>
        <a:blipFill rotWithShape="0">
          <a:blip xmlns:r="http://schemas.openxmlformats.org/officeDocument/2006/relationships" r:embed="rId3"/>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21B56BF0-C3E3-4F7B-A771-0FECDB333BC4}" type="pres">
      <dgm:prSet presAssocID="{7A847241-F25B-4D7A-A6E2-85E8DD413A39}" presName="text_4" presStyleLbl="node1" presStyleIdx="3" presStyleCnt="6">
        <dgm:presLayoutVars>
          <dgm:bulletEnabled val="1"/>
        </dgm:presLayoutVars>
      </dgm:prSet>
      <dgm:spPr>
        <a:prstGeom prst="rect">
          <a:avLst/>
        </a:prstGeom>
      </dgm:spPr>
      <dgm:t>
        <a:bodyPr/>
        <a:lstStyle/>
        <a:p>
          <a:endParaRPr lang="en-GB"/>
        </a:p>
      </dgm:t>
    </dgm:pt>
    <dgm:pt modelId="{58609E6D-2DA1-43B1-94D3-80A235C51AC3}" type="pres">
      <dgm:prSet presAssocID="{7A847241-F25B-4D7A-A6E2-85E8DD413A39}" presName="accent_4" presStyleCnt="0"/>
      <dgm:spPr/>
    </dgm:pt>
    <dgm:pt modelId="{D6F7D517-0D57-4794-A33D-0E1965CA1FD5}" type="pres">
      <dgm:prSet presAssocID="{7A847241-F25B-4D7A-A6E2-85E8DD413A39}" presName="accentRepeatNode" presStyleLbl="solidFgAcc1" presStyleIdx="3" presStyleCnt="6"/>
      <dgm:spPr>
        <a:xfrm>
          <a:off x="483829" y="2785948"/>
          <a:ext cx="714603" cy="714603"/>
        </a:xfrm>
        <a:prstGeom prst="ellipse">
          <a:avLst/>
        </a:prstGeom>
        <a:blipFill rotWithShape="0">
          <a:blip xmlns:r="http://schemas.openxmlformats.org/officeDocument/2006/relationships" r:embed="rId4"/>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7B022CD4-A339-403F-864E-B4B1BDEEB190}" type="pres">
      <dgm:prSet presAssocID="{C8D8CD12-80A5-4370-A6E5-C3B58C292D83}" presName="text_5" presStyleLbl="node1" presStyleIdx="4" presStyleCnt="6">
        <dgm:presLayoutVars>
          <dgm:bulletEnabled val="1"/>
        </dgm:presLayoutVars>
      </dgm:prSet>
      <dgm:spPr>
        <a:prstGeom prst="rect">
          <a:avLst/>
        </a:prstGeom>
      </dgm:spPr>
      <dgm:t>
        <a:bodyPr/>
        <a:lstStyle/>
        <a:p>
          <a:endParaRPr lang="en-GB"/>
        </a:p>
      </dgm:t>
    </dgm:pt>
    <dgm:pt modelId="{20F8E11C-3808-4887-8D9B-51B8EABE731F}" type="pres">
      <dgm:prSet presAssocID="{C8D8CD12-80A5-4370-A6E5-C3B58C292D83}" presName="accent_5" presStyleCnt="0"/>
      <dgm:spPr/>
    </dgm:pt>
    <dgm:pt modelId="{AB454837-2661-482D-A99D-22E3ED022283}" type="pres">
      <dgm:prSet presAssocID="{C8D8CD12-80A5-4370-A6E5-C3B58C292D83}" presName="accentRepeatNode" presStyleLbl="solidFgAcc1" presStyleIdx="4" presStyleCnt="6"/>
      <dgm:spPr>
        <a:xfrm>
          <a:off x="74178" y="3643198"/>
          <a:ext cx="714603" cy="714603"/>
        </a:xfrm>
        <a:prstGeom prst="ellipse">
          <a:avLst/>
        </a:prstGeom>
        <a:blipFill rotWithShape="0">
          <a:blip xmlns:r="http://schemas.openxmlformats.org/officeDocument/2006/relationships" r:embed="rId5"/>
          <a:stretch>
            <a:fillRect/>
          </a:stretch>
        </a:blipFill>
        <a:ln w="25400" cap="flat" cmpd="sng" algn="ctr">
          <a:solidFill>
            <a:srgbClr val="3399FF">
              <a:hueOff val="0"/>
              <a:satOff val="0"/>
              <a:lumOff val="0"/>
              <a:alphaOff val="0"/>
            </a:srgbClr>
          </a:solidFill>
          <a:prstDash val="solid"/>
        </a:ln>
        <a:effectLst/>
      </dgm:spPr>
      <dgm:t>
        <a:bodyPr/>
        <a:lstStyle/>
        <a:p>
          <a:endParaRPr lang="en-GB"/>
        </a:p>
      </dgm:t>
    </dgm:pt>
    <dgm:pt modelId="{69D1FA7E-C3F7-4390-90F0-8C049FD9F13F}" type="pres">
      <dgm:prSet presAssocID="{9E2CC8CC-D5E1-4E0F-AA76-476448C744CE}" presName="text_6" presStyleLbl="node1" presStyleIdx="5" presStyleCnt="6">
        <dgm:presLayoutVars>
          <dgm:bulletEnabled val="1"/>
        </dgm:presLayoutVars>
      </dgm:prSet>
      <dgm:spPr/>
      <dgm:t>
        <a:bodyPr/>
        <a:lstStyle/>
        <a:p>
          <a:endParaRPr lang="en-GB"/>
        </a:p>
      </dgm:t>
    </dgm:pt>
    <dgm:pt modelId="{B84CA3CB-E9E4-419C-9383-D9F460CABCDA}" type="pres">
      <dgm:prSet presAssocID="{9E2CC8CC-D5E1-4E0F-AA76-476448C744CE}" presName="accent_6" presStyleCnt="0"/>
      <dgm:spPr/>
    </dgm:pt>
    <dgm:pt modelId="{8A8B8AE2-2E08-4D8B-8106-5DAB5ECEC049}" type="pres">
      <dgm:prSet presAssocID="{9E2CC8CC-D5E1-4E0F-AA76-476448C744CE}" presName="accentRepeatNode" presStyleLbl="solidFgAcc1" presStyleIdx="5" presStyleCnt="6"/>
      <dgm:spPr>
        <a:blipFill rotWithShape="0">
          <a:blip xmlns:r="http://schemas.openxmlformats.org/officeDocument/2006/relationships" r:embed="rId6"/>
          <a:stretch>
            <a:fillRect/>
          </a:stretch>
        </a:blipFill>
      </dgm:spPr>
      <dgm:t>
        <a:bodyPr/>
        <a:lstStyle/>
        <a:p>
          <a:endParaRPr lang="en-GB"/>
        </a:p>
      </dgm:t>
    </dgm:pt>
  </dgm:ptLst>
  <dgm:cxnLst>
    <dgm:cxn modelId="{5F27CC5C-609B-4157-AF98-D9FCADE99E65}" type="presOf" srcId="{2CACB454-91F0-42E1-808A-A2E68EA93611}" destId="{9072ABCF-3F27-4914-B351-BF8BB588B601}" srcOrd="0" destOrd="0" presId="urn:microsoft.com/office/officeart/2008/layout/VerticalCurvedList"/>
    <dgm:cxn modelId="{744D9752-23A2-4D09-A9EA-C87FD02D1399}" srcId="{44750D54-229E-4F28-9C81-071871BD6ACF}" destId="{7A847241-F25B-4D7A-A6E2-85E8DD413A39}" srcOrd="3" destOrd="0" parTransId="{D71000EE-E30B-4A9A-9C4C-B8787B0F1864}" sibTransId="{53C2DC4E-F0FE-4A6C-90A3-8116DECA4A17}"/>
    <dgm:cxn modelId="{57271317-7DC2-4C35-9271-6CCAB71BD1AD}" srcId="{44750D54-229E-4F28-9C81-071871BD6ACF}" destId="{C8D8CD12-80A5-4370-A6E5-C3B58C292D83}" srcOrd="4" destOrd="0" parTransId="{890597A2-66A1-410E-8634-C93B8E9F5647}" sibTransId="{F5288F2B-25E9-4EFD-815C-2725E16ECB0D}"/>
    <dgm:cxn modelId="{BD4DCCC8-6A46-4B96-A407-74CBAF78DE74}" type="presOf" srcId="{E601ADCE-FD96-46BA-A63C-496380BB7040}" destId="{72466D9C-84CE-4408-8F09-BAA2E9B1C38A}" srcOrd="0" destOrd="0" presId="urn:microsoft.com/office/officeart/2008/layout/VerticalCurvedList"/>
    <dgm:cxn modelId="{D079930A-DA24-49C6-9728-ECB08BE40763}" type="presOf" srcId="{B25489A9-FE0A-40BE-8838-12F691E9E6BD}" destId="{1BBD4A68-D093-463D-835D-9961543BEDFC}" srcOrd="0" destOrd="0" presId="urn:microsoft.com/office/officeart/2008/layout/VerticalCurvedList"/>
    <dgm:cxn modelId="{7B5C50D3-E1AA-4D6E-BF7F-452988155B93}" type="presOf" srcId="{C8D8CD12-80A5-4370-A6E5-C3B58C292D83}" destId="{7B022CD4-A339-403F-864E-B4B1BDEEB190}" srcOrd="0" destOrd="0" presId="urn:microsoft.com/office/officeart/2008/layout/VerticalCurvedList"/>
    <dgm:cxn modelId="{6892A1A5-46BD-4B3F-B061-0ABC9B994C9D}" type="presOf" srcId="{9E2CC8CC-D5E1-4E0F-AA76-476448C744CE}" destId="{69D1FA7E-C3F7-4390-90F0-8C049FD9F13F}" srcOrd="0" destOrd="0" presId="urn:microsoft.com/office/officeart/2008/layout/VerticalCurvedList"/>
    <dgm:cxn modelId="{D503A8A6-1631-4519-8795-AEB81625A9FE}" type="presOf" srcId="{7A847241-F25B-4D7A-A6E2-85E8DD413A39}" destId="{21B56BF0-C3E3-4F7B-A771-0FECDB333BC4}" srcOrd="0" destOrd="0" presId="urn:microsoft.com/office/officeart/2008/layout/VerticalCurvedList"/>
    <dgm:cxn modelId="{544115AE-DA4B-420D-8995-902B6B4955F2}" srcId="{44750D54-229E-4F28-9C81-071871BD6ACF}" destId="{E601ADCE-FD96-46BA-A63C-496380BB7040}" srcOrd="1" destOrd="0" parTransId="{E7FDCDF7-5B5F-42EF-987B-77693772B94C}" sibTransId="{F0561629-F6E3-43C7-A974-25CDB27919A7}"/>
    <dgm:cxn modelId="{D2EDD079-035D-4974-B87E-BFE7758F0923}" type="presOf" srcId="{C6102AD9-20D8-4D27-B152-B5E839A9BA9D}" destId="{903773C2-60A1-4C53-9AFA-AF2708435B33}" srcOrd="0" destOrd="0" presId="urn:microsoft.com/office/officeart/2008/layout/VerticalCurvedList"/>
    <dgm:cxn modelId="{9C7BA3DC-6833-49B0-AC10-D0263ADF2CB4}" srcId="{44750D54-229E-4F28-9C81-071871BD6ACF}" destId="{2CACB454-91F0-42E1-808A-A2E68EA93611}" srcOrd="2" destOrd="0" parTransId="{88E25A84-92DC-481D-A147-6806E5FDB83F}" sibTransId="{6556F6BB-D5BB-4C5A-98DD-49B8CE38F778}"/>
    <dgm:cxn modelId="{87642F92-AB8A-4ACE-9045-C3D3158CFC68}" srcId="{44750D54-229E-4F28-9C81-071871BD6ACF}" destId="{9E2CC8CC-D5E1-4E0F-AA76-476448C744CE}" srcOrd="5" destOrd="0" parTransId="{3A708DD9-9339-475E-8CA8-EC42A04CC796}" sibTransId="{81CE1F75-6B0A-4F92-9C9E-E1D9119BC5AF}"/>
    <dgm:cxn modelId="{F0B456B6-0C94-4F24-B0C6-C052AD70F68F}" type="presOf" srcId="{44750D54-229E-4F28-9C81-071871BD6ACF}" destId="{B8FBEAB5-A64D-47FF-BDB1-D0E0DB816B07}" srcOrd="0" destOrd="0" presId="urn:microsoft.com/office/officeart/2008/layout/VerticalCurvedList"/>
    <dgm:cxn modelId="{3023C00E-21A0-4665-95CD-570DAECF91AE}" srcId="{44750D54-229E-4F28-9C81-071871BD6ACF}" destId="{C6102AD9-20D8-4D27-B152-B5E839A9BA9D}" srcOrd="0" destOrd="0" parTransId="{C85E3CBA-6744-4E87-9E28-9825C602E17C}" sibTransId="{B25489A9-FE0A-40BE-8838-12F691E9E6BD}"/>
    <dgm:cxn modelId="{E29D27FB-3259-4A69-8A1A-261567E9350E}" type="presParOf" srcId="{B8FBEAB5-A64D-47FF-BDB1-D0E0DB816B07}" destId="{9154DD16-4526-4267-A062-DB4EDC43FC30}" srcOrd="0" destOrd="0" presId="urn:microsoft.com/office/officeart/2008/layout/VerticalCurvedList"/>
    <dgm:cxn modelId="{0A3E9F7D-318E-44B9-9EB0-7D861D40EEE2}" type="presParOf" srcId="{9154DD16-4526-4267-A062-DB4EDC43FC30}" destId="{6CAAB5E0-BD49-4002-B1CC-1D2E20F80252}" srcOrd="0" destOrd="0" presId="urn:microsoft.com/office/officeart/2008/layout/VerticalCurvedList"/>
    <dgm:cxn modelId="{80C1F210-861A-40CE-87A1-EF40DABC7C96}" type="presParOf" srcId="{6CAAB5E0-BD49-4002-B1CC-1D2E20F80252}" destId="{566F24C4-B71F-40F2-90B8-611A3E84F4E2}" srcOrd="0" destOrd="0" presId="urn:microsoft.com/office/officeart/2008/layout/VerticalCurvedList"/>
    <dgm:cxn modelId="{F7611DAA-EE72-4E85-BE9E-307DD69AAFCE}" type="presParOf" srcId="{6CAAB5E0-BD49-4002-B1CC-1D2E20F80252}" destId="{1BBD4A68-D093-463D-835D-9961543BEDFC}" srcOrd="1" destOrd="0" presId="urn:microsoft.com/office/officeart/2008/layout/VerticalCurvedList"/>
    <dgm:cxn modelId="{C26BDD77-38D0-41D3-86C8-778D6B2D8DF3}" type="presParOf" srcId="{6CAAB5E0-BD49-4002-B1CC-1D2E20F80252}" destId="{03762D64-71D7-4706-A7F4-6D258463E8D0}" srcOrd="2" destOrd="0" presId="urn:microsoft.com/office/officeart/2008/layout/VerticalCurvedList"/>
    <dgm:cxn modelId="{84B2FE63-22D0-4BF5-99BB-7E4E95F6F284}" type="presParOf" srcId="{6CAAB5E0-BD49-4002-B1CC-1D2E20F80252}" destId="{FD207EE0-82D3-4BD8-B809-A0DF0B1C54B5}" srcOrd="3" destOrd="0" presId="urn:microsoft.com/office/officeart/2008/layout/VerticalCurvedList"/>
    <dgm:cxn modelId="{F25D96CA-179E-4EE1-8E75-7318F215D69E}" type="presParOf" srcId="{9154DD16-4526-4267-A062-DB4EDC43FC30}" destId="{903773C2-60A1-4C53-9AFA-AF2708435B33}" srcOrd="1" destOrd="0" presId="urn:microsoft.com/office/officeart/2008/layout/VerticalCurvedList"/>
    <dgm:cxn modelId="{7F0C7E31-F8BC-4DF0-96F4-184C001F1CA1}" type="presParOf" srcId="{9154DD16-4526-4267-A062-DB4EDC43FC30}" destId="{D471FDC4-864C-479B-9576-9000E8E463E3}" srcOrd="2" destOrd="0" presId="urn:microsoft.com/office/officeart/2008/layout/VerticalCurvedList"/>
    <dgm:cxn modelId="{3CC2B8DF-DF54-46B5-9073-F0F3A79A9F3F}" type="presParOf" srcId="{D471FDC4-864C-479B-9576-9000E8E463E3}" destId="{9DCF83E1-C9B8-4780-A8D4-F58D05511311}" srcOrd="0" destOrd="0" presId="urn:microsoft.com/office/officeart/2008/layout/VerticalCurvedList"/>
    <dgm:cxn modelId="{8963A5C9-7EFD-4F1D-B3F9-E8F6E473FC1F}" type="presParOf" srcId="{9154DD16-4526-4267-A062-DB4EDC43FC30}" destId="{72466D9C-84CE-4408-8F09-BAA2E9B1C38A}" srcOrd="3" destOrd="0" presId="urn:microsoft.com/office/officeart/2008/layout/VerticalCurvedList"/>
    <dgm:cxn modelId="{E473CBED-E673-4FEB-861B-1F8FBFD52965}" type="presParOf" srcId="{9154DD16-4526-4267-A062-DB4EDC43FC30}" destId="{9CB455F9-67A9-4C8E-8164-59B93D510C8B}" srcOrd="4" destOrd="0" presId="urn:microsoft.com/office/officeart/2008/layout/VerticalCurvedList"/>
    <dgm:cxn modelId="{F9284F40-A587-41FC-95F0-1ED0B906A856}" type="presParOf" srcId="{9CB455F9-67A9-4C8E-8164-59B93D510C8B}" destId="{538A2AF3-1635-4BB1-A32F-AF2B9409435B}" srcOrd="0" destOrd="0" presId="urn:microsoft.com/office/officeart/2008/layout/VerticalCurvedList"/>
    <dgm:cxn modelId="{FA5C739E-FAF6-4CE0-99B8-4355D6887D59}" type="presParOf" srcId="{9154DD16-4526-4267-A062-DB4EDC43FC30}" destId="{9072ABCF-3F27-4914-B351-BF8BB588B601}" srcOrd="5" destOrd="0" presId="urn:microsoft.com/office/officeart/2008/layout/VerticalCurvedList"/>
    <dgm:cxn modelId="{71A38049-919C-4F2A-861C-5801F31C2B7C}" type="presParOf" srcId="{9154DD16-4526-4267-A062-DB4EDC43FC30}" destId="{E3A54E6B-14F0-494A-9623-974C5F7AA434}" srcOrd="6" destOrd="0" presId="urn:microsoft.com/office/officeart/2008/layout/VerticalCurvedList"/>
    <dgm:cxn modelId="{4F541698-B6B9-44ED-8AD4-CD915EE83C1B}" type="presParOf" srcId="{E3A54E6B-14F0-494A-9623-974C5F7AA434}" destId="{5D6C74D0-9E7D-42F8-A838-FEB6009B0192}" srcOrd="0" destOrd="0" presId="urn:microsoft.com/office/officeart/2008/layout/VerticalCurvedList"/>
    <dgm:cxn modelId="{89885D4E-E080-44CE-9737-8F904522D2A4}" type="presParOf" srcId="{9154DD16-4526-4267-A062-DB4EDC43FC30}" destId="{21B56BF0-C3E3-4F7B-A771-0FECDB333BC4}" srcOrd="7" destOrd="0" presId="urn:microsoft.com/office/officeart/2008/layout/VerticalCurvedList"/>
    <dgm:cxn modelId="{C0882FBE-E339-425A-B80B-C3A963F0E16B}" type="presParOf" srcId="{9154DD16-4526-4267-A062-DB4EDC43FC30}" destId="{58609E6D-2DA1-43B1-94D3-80A235C51AC3}" srcOrd="8" destOrd="0" presId="urn:microsoft.com/office/officeart/2008/layout/VerticalCurvedList"/>
    <dgm:cxn modelId="{325DAB63-B433-48ED-A12E-94BBBDB3578C}" type="presParOf" srcId="{58609E6D-2DA1-43B1-94D3-80A235C51AC3}" destId="{D6F7D517-0D57-4794-A33D-0E1965CA1FD5}" srcOrd="0" destOrd="0" presId="urn:microsoft.com/office/officeart/2008/layout/VerticalCurvedList"/>
    <dgm:cxn modelId="{256C1352-18C0-4F56-8722-6D23768845C3}" type="presParOf" srcId="{9154DD16-4526-4267-A062-DB4EDC43FC30}" destId="{7B022CD4-A339-403F-864E-B4B1BDEEB190}" srcOrd="9" destOrd="0" presId="urn:microsoft.com/office/officeart/2008/layout/VerticalCurvedList"/>
    <dgm:cxn modelId="{F937E877-8A16-435B-AD70-2A7D2EC412EB}" type="presParOf" srcId="{9154DD16-4526-4267-A062-DB4EDC43FC30}" destId="{20F8E11C-3808-4887-8D9B-51B8EABE731F}" srcOrd="10" destOrd="0" presId="urn:microsoft.com/office/officeart/2008/layout/VerticalCurvedList"/>
    <dgm:cxn modelId="{D3C32843-2048-478B-86C6-9D16C581AA1E}" type="presParOf" srcId="{20F8E11C-3808-4887-8D9B-51B8EABE731F}" destId="{AB454837-2661-482D-A99D-22E3ED022283}" srcOrd="0" destOrd="0" presId="urn:microsoft.com/office/officeart/2008/layout/VerticalCurvedList"/>
    <dgm:cxn modelId="{CF77EE10-D861-48A7-BA8D-C0EDFC119B79}" type="presParOf" srcId="{9154DD16-4526-4267-A062-DB4EDC43FC30}" destId="{69D1FA7E-C3F7-4390-90F0-8C049FD9F13F}" srcOrd="11" destOrd="0" presId="urn:microsoft.com/office/officeart/2008/layout/VerticalCurvedList"/>
    <dgm:cxn modelId="{CD33988E-D8B9-4858-BF36-F94237A0F173}" type="presParOf" srcId="{9154DD16-4526-4267-A062-DB4EDC43FC30}" destId="{B84CA3CB-E9E4-419C-9383-D9F460CABCDA}" srcOrd="12" destOrd="0" presId="urn:microsoft.com/office/officeart/2008/layout/VerticalCurvedList"/>
    <dgm:cxn modelId="{4C90265E-D6D8-45CF-85EE-15829D698C08}" type="presParOf" srcId="{B84CA3CB-E9E4-419C-9383-D9F460CABCDA}" destId="{8A8B8AE2-2E08-4D8B-8106-5DAB5ECEC049}" srcOrd="0" destOrd="0" presId="urn:microsoft.com/office/officeart/2008/layout/VerticalCurvedList"/>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256"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sz="quarter" idx="1"/>
          </p:nvPr>
        </p:nvSpPr>
        <p:spPr bwMode="auto">
          <a:xfrm>
            <a:off x="3851420" y="0"/>
            <a:ext cx="2946256"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ChangeArrowheads="1"/>
          </p:cNvSpPr>
          <p:nvPr>
            <p:ph type="ftr" sz="quarter" idx="2"/>
          </p:nvPr>
        </p:nvSpPr>
        <p:spPr bwMode="auto">
          <a:xfrm>
            <a:off x="0" y="9431735"/>
            <a:ext cx="2946256"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69" name="Rectangle 5"/>
          <p:cNvSpPr>
            <a:spLocks noGrp="1" noChangeArrowheads="1"/>
          </p:cNvSpPr>
          <p:nvPr>
            <p:ph type="sldNum" sz="quarter" idx="3"/>
          </p:nvPr>
        </p:nvSpPr>
        <p:spPr bwMode="auto">
          <a:xfrm>
            <a:off x="3851420" y="9431735"/>
            <a:ext cx="2946256"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62EDCA1-40D0-43D2-97B4-71D42EE3794C}" type="slidenum">
              <a:rPr lang="en-US"/>
              <a:pPr/>
              <a:t>‹#›</a:t>
            </a:fld>
            <a:endParaRPr lang="en-US"/>
          </a:p>
        </p:txBody>
      </p:sp>
    </p:spTree>
    <p:extLst>
      <p:ext uri="{BB962C8B-B14F-4D97-AF65-F5344CB8AC3E}">
        <p14:creationId xmlns:p14="http://schemas.microsoft.com/office/powerpoint/2010/main" val="4177436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56" cy="49649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795" y="0"/>
            <a:ext cx="2946255" cy="496490"/>
          </a:xfrm>
          <a:prstGeom prst="rect">
            <a:avLst/>
          </a:prstGeom>
        </p:spPr>
        <p:txBody>
          <a:bodyPr vert="horz" lIns="91440" tIns="45720" rIns="91440" bIns="45720" rtlCol="0"/>
          <a:lstStyle>
            <a:lvl1pPr algn="r">
              <a:defRPr sz="1200"/>
            </a:lvl1pPr>
          </a:lstStyle>
          <a:p>
            <a:fld id="{F07DF278-6C06-4B42-9433-27A450042712}" type="datetimeFigureOut">
              <a:rPr lang="en-GB" smtClean="0"/>
              <a:t>2013-09-13</a:t>
            </a:fld>
            <a:endParaRPr lang="en-GB"/>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81" y="4716663"/>
            <a:ext cx="5439115" cy="446682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143"/>
            <a:ext cx="2946256" cy="4964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795" y="9430143"/>
            <a:ext cx="2946255" cy="496490"/>
          </a:xfrm>
          <a:prstGeom prst="rect">
            <a:avLst/>
          </a:prstGeom>
        </p:spPr>
        <p:txBody>
          <a:bodyPr vert="horz" lIns="91440" tIns="45720" rIns="91440" bIns="45720" rtlCol="0" anchor="b"/>
          <a:lstStyle>
            <a:lvl1pPr algn="r">
              <a:defRPr sz="1200"/>
            </a:lvl1pPr>
          </a:lstStyle>
          <a:p>
            <a:fld id="{FC5CE785-BCA9-4AA1-88C3-32701623D7E4}" type="slidenum">
              <a:rPr lang="en-GB" smtClean="0"/>
              <a:t>‹#›</a:t>
            </a:fld>
            <a:endParaRPr lang="en-GB"/>
          </a:p>
        </p:txBody>
      </p:sp>
    </p:spTree>
    <p:extLst>
      <p:ext uri="{BB962C8B-B14F-4D97-AF65-F5344CB8AC3E}">
        <p14:creationId xmlns:p14="http://schemas.microsoft.com/office/powerpoint/2010/main" val="295476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5CE785-BCA9-4AA1-88C3-32701623D7E4}" type="slidenum">
              <a:rPr lang="en-GB" smtClean="0"/>
              <a:t>1</a:t>
            </a:fld>
            <a:endParaRPr lang="en-GB"/>
          </a:p>
        </p:txBody>
      </p:sp>
    </p:spTree>
    <p:extLst>
      <p:ext uri="{BB962C8B-B14F-4D97-AF65-F5344CB8AC3E}">
        <p14:creationId xmlns:p14="http://schemas.microsoft.com/office/powerpoint/2010/main" val="3396991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5CE785-BCA9-4AA1-88C3-32701623D7E4}" type="slidenum">
              <a:rPr lang="en-GB" smtClean="0"/>
              <a:t>40</a:t>
            </a:fld>
            <a:endParaRPr lang="en-GB"/>
          </a:p>
        </p:txBody>
      </p:sp>
    </p:spTree>
    <p:extLst>
      <p:ext uri="{BB962C8B-B14F-4D97-AF65-F5344CB8AC3E}">
        <p14:creationId xmlns:p14="http://schemas.microsoft.com/office/powerpoint/2010/main" val="6300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5CE785-BCA9-4AA1-88C3-32701623D7E4}" type="slidenum">
              <a:rPr lang="en-GB" smtClean="0"/>
              <a:t>48</a:t>
            </a:fld>
            <a:endParaRPr lang="en-GB"/>
          </a:p>
        </p:txBody>
      </p:sp>
    </p:spTree>
    <p:extLst>
      <p:ext uri="{BB962C8B-B14F-4D97-AF65-F5344CB8AC3E}">
        <p14:creationId xmlns:p14="http://schemas.microsoft.com/office/powerpoint/2010/main" val="346208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5CE785-BCA9-4AA1-88C3-32701623D7E4}" type="slidenum">
              <a:rPr lang="en-GB" smtClean="0"/>
              <a:t>2</a:t>
            </a:fld>
            <a:endParaRPr lang="en-GB"/>
          </a:p>
        </p:txBody>
      </p:sp>
    </p:spTree>
    <p:extLst>
      <p:ext uri="{BB962C8B-B14F-4D97-AF65-F5344CB8AC3E}">
        <p14:creationId xmlns:p14="http://schemas.microsoft.com/office/powerpoint/2010/main" val="339699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how we appear on our</a:t>
            </a:r>
            <a:r>
              <a:rPr lang="en-GB" baseline="0" dirty="0" smtClean="0"/>
              <a:t> Web site.</a:t>
            </a:r>
          </a:p>
          <a:p>
            <a:r>
              <a:rPr lang="en-GB" baseline="0" dirty="0" smtClean="0"/>
              <a:t>This is how I discovered this Department, after……</a:t>
            </a:r>
          </a:p>
          <a:p>
            <a:r>
              <a:rPr lang="en-GB" baseline="0" dirty="0" smtClean="0"/>
              <a:t>Research / </a:t>
            </a:r>
            <a:r>
              <a:rPr lang="en-GB" baseline="0" dirty="0" err="1" smtClean="0"/>
              <a:t>Tchernobyl</a:t>
            </a:r>
            <a:r>
              <a:rPr lang="en-GB" baseline="0" dirty="0" err="1" smtClean="0">
                <a:sym typeface="Wingdings" pitchFamily="2" charset="2"/>
              </a:rPr>
              <a:t>safety</a:t>
            </a:r>
            <a:r>
              <a:rPr lang="en-GB" baseline="0" dirty="0" smtClean="0">
                <a:sym typeface="Wingdings" pitchFamily="2" charset="2"/>
              </a:rPr>
              <a:t> / Enhancing safety &amp; security in France / Discover the potential to widen the scope to more countries / The World: our partner, our reality (50 nationalities and 250 staff, consultants, CFE… in NS)</a:t>
            </a:r>
          </a:p>
          <a:p>
            <a:endParaRPr lang="en-GB" baseline="0" dirty="0" smtClean="0">
              <a:sym typeface="Wingdings" pitchFamily="2" charset="2"/>
            </a:endParaRPr>
          </a:p>
          <a:p>
            <a:r>
              <a:rPr lang="en-GB" baseline="0" dirty="0" smtClean="0">
                <a:sym typeface="Wingdings" pitchFamily="2" charset="2"/>
              </a:rPr>
              <a:t>To protect people, society and the environment from ionizing radiation</a:t>
            </a:r>
          </a:p>
          <a:p>
            <a:r>
              <a:rPr lang="en-GB" baseline="0" dirty="0" smtClean="0">
                <a:sym typeface="Wingdings" pitchFamily="2" charset="2"/>
              </a:rPr>
              <a:t>Assist/ support MS towards this goal</a:t>
            </a:r>
          </a:p>
          <a:p>
            <a:endParaRPr lang="en-GB" baseline="0" dirty="0" smtClean="0">
              <a:sym typeface="Wingdings" pitchFamily="2" charset="2"/>
            </a:endParaRPr>
          </a:p>
          <a:p>
            <a:endParaRPr lang="en-GB" baseline="0" dirty="0" smtClean="0">
              <a:sym typeface="Wingdings" pitchFamily="2" charset="2"/>
            </a:endParaRPr>
          </a:p>
          <a:p>
            <a:endParaRPr lang="en-GB" dirty="0"/>
          </a:p>
        </p:txBody>
      </p:sp>
      <p:sp>
        <p:nvSpPr>
          <p:cNvPr id="4" name="Slide Number Placeholder 3"/>
          <p:cNvSpPr>
            <a:spLocks noGrp="1"/>
          </p:cNvSpPr>
          <p:nvPr>
            <p:ph type="sldNum" sz="quarter" idx="10"/>
          </p:nvPr>
        </p:nvSpPr>
        <p:spPr/>
        <p:txBody>
          <a:bodyPr/>
          <a:lstStyle/>
          <a:p>
            <a:fld id="{FC5CE785-BCA9-4AA1-88C3-32701623D7E4}" type="slidenum">
              <a:rPr lang="en-GB" smtClean="0"/>
              <a:t>3</a:t>
            </a:fld>
            <a:endParaRPr lang="en-GB"/>
          </a:p>
        </p:txBody>
      </p:sp>
    </p:spTree>
    <p:extLst>
      <p:ext uri="{BB962C8B-B14F-4D97-AF65-F5344CB8AC3E}">
        <p14:creationId xmlns:p14="http://schemas.microsoft.com/office/powerpoint/2010/main" val="217303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how we appear on our</a:t>
            </a:r>
            <a:r>
              <a:rPr lang="en-GB" baseline="0" dirty="0" smtClean="0"/>
              <a:t> Web site.</a:t>
            </a:r>
          </a:p>
          <a:p>
            <a:r>
              <a:rPr lang="en-GB" baseline="0" dirty="0" smtClean="0"/>
              <a:t>This is how I discovered this Department, after……</a:t>
            </a:r>
          </a:p>
          <a:p>
            <a:r>
              <a:rPr lang="en-GB" baseline="0" dirty="0" smtClean="0"/>
              <a:t>Research / </a:t>
            </a:r>
            <a:r>
              <a:rPr lang="en-GB" baseline="0" dirty="0" err="1" smtClean="0"/>
              <a:t>Tchernobyl</a:t>
            </a:r>
            <a:r>
              <a:rPr lang="en-GB" baseline="0" dirty="0" err="1" smtClean="0">
                <a:sym typeface="Wingdings" pitchFamily="2" charset="2"/>
              </a:rPr>
              <a:t>safety</a:t>
            </a:r>
            <a:r>
              <a:rPr lang="en-GB" baseline="0" dirty="0" smtClean="0">
                <a:sym typeface="Wingdings" pitchFamily="2" charset="2"/>
              </a:rPr>
              <a:t> / Enhancing safety &amp; security in France / Discover the potential to widen the scope to more countries / The World: our partner, our reality (50 nationalities and 250 staff, consultants, CFE… in NS)</a:t>
            </a:r>
          </a:p>
          <a:p>
            <a:endParaRPr lang="en-GB" baseline="0" dirty="0" smtClean="0">
              <a:sym typeface="Wingdings" pitchFamily="2" charset="2"/>
            </a:endParaRPr>
          </a:p>
          <a:p>
            <a:r>
              <a:rPr lang="en-GB" baseline="0" dirty="0" smtClean="0">
                <a:sym typeface="Wingdings" pitchFamily="2" charset="2"/>
              </a:rPr>
              <a:t>To protect people, society and the environment from ionizing radiation</a:t>
            </a:r>
          </a:p>
          <a:p>
            <a:r>
              <a:rPr lang="en-GB" baseline="0" dirty="0" smtClean="0">
                <a:sym typeface="Wingdings" pitchFamily="2" charset="2"/>
              </a:rPr>
              <a:t>Assist/ support MS towards this goal</a:t>
            </a:r>
          </a:p>
          <a:p>
            <a:endParaRPr lang="en-GB" baseline="0" dirty="0" smtClean="0">
              <a:sym typeface="Wingdings" pitchFamily="2" charset="2"/>
            </a:endParaRPr>
          </a:p>
          <a:p>
            <a:endParaRPr lang="en-GB" baseline="0" dirty="0" smtClean="0">
              <a:sym typeface="Wingdings" pitchFamily="2" charset="2"/>
            </a:endParaRPr>
          </a:p>
          <a:p>
            <a:endParaRPr lang="en-GB" dirty="0"/>
          </a:p>
        </p:txBody>
      </p:sp>
      <p:sp>
        <p:nvSpPr>
          <p:cNvPr id="4" name="Slide Number Placeholder 3"/>
          <p:cNvSpPr>
            <a:spLocks noGrp="1"/>
          </p:cNvSpPr>
          <p:nvPr>
            <p:ph type="sldNum" sz="quarter" idx="10"/>
          </p:nvPr>
        </p:nvSpPr>
        <p:spPr/>
        <p:txBody>
          <a:bodyPr/>
          <a:lstStyle/>
          <a:p>
            <a:fld id="{FC5CE785-BCA9-4AA1-88C3-32701623D7E4}" type="slidenum">
              <a:rPr lang="en-GB" smtClean="0"/>
              <a:t>4</a:t>
            </a:fld>
            <a:endParaRPr lang="en-GB"/>
          </a:p>
        </p:txBody>
      </p:sp>
    </p:spTree>
    <p:extLst>
      <p:ext uri="{BB962C8B-B14F-4D97-AF65-F5344CB8AC3E}">
        <p14:creationId xmlns:p14="http://schemas.microsoft.com/office/powerpoint/2010/main" val="217303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43" eaLnBrk="0" hangingPunct="0">
              <a:defRPr sz="2400">
                <a:solidFill>
                  <a:schemeClr val="tx1"/>
                </a:solidFill>
                <a:latin typeface="Times New Roman" pitchFamily="18" charset="0"/>
              </a:defRPr>
            </a:lvl1pPr>
            <a:lvl2pPr marL="742874" indent="-285721" defTabSz="922243" eaLnBrk="0" hangingPunct="0">
              <a:defRPr sz="2400">
                <a:solidFill>
                  <a:schemeClr val="tx1"/>
                </a:solidFill>
                <a:latin typeface="Times New Roman" pitchFamily="18" charset="0"/>
              </a:defRPr>
            </a:lvl2pPr>
            <a:lvl3pPr marL="1142883" indent="-228576" defTabSz="922243" eaLnBrk="0" hangingPunct="0">
              <a:defRPr sz="2400">
                <a:solidFill>
                  <a:schemeClr val="tx1"/>
                </a:solidFill>
                <a:latin typeface="Times New Roman" pitchFamily="18" charset="0"/>
              </a:defRPr>
            </a:lvl3pPr>
            <a:lvl4pPr marL="1600036" indent="-228576" defTabSz="922243" eaLnBrk="0" hangingPunct="0">
              <a:defRPr sz="2400">
                <a:solidFill>
                  <a:schemeClr val="tx1"/>
                </a:solidFill>
                <a:latin typeface="Times New Roman" pitchFamily="18" charset="0"/>
              </a:defRPr>
            </a:lvl4pPr>
            <a:lvl5pPr marL="2057189" indent="-228576" defTabSz="922243" eaLnBrk="0" hangingPunct="0">
              <a:defRPr sz="2400">
                <a:solidFill>
                  <a:schemeClr val="tx1"/>
                </a:solidFill>
                <a:latin typeface="Times New Roman" pitchFamily="18" charset="0"/>
              </a:defRPr>
            </a:lvl5pPr>
            <a:lvl6pPr marL="2514343" indent="-228576" defTabSz="922243" eaLnBrk="0" fontAlgn="base" hangingPunct="0">
              <a:spcBef>
                <a:spcPct val="0"/>
              </a:spcBef>
              <a:spcAft>
                <a:spcPct val="0"/>
              </a:spcAft>
              <a:defRPr sz="2400">
                <a:solidFill>
                  <a:schemeClr val="tx1"/>
                </a:solidFill>
                <a:latin typeface="Times New Roman" pitchFamily="18" charset="0"/>
              </a:defRPr>
            </a:lvl6pPr>
            <a:lvl7pPr marL="2971496" indent="-228576" defTabSz="922243" eaLnBrk="0" fontAlgn="base" hangingPunct="0">
              <a:spcBef>
                <a:spcPct val="0"/>
              </a:spcBef>
              <a:spcAft>
                <a:spcPct val="0"/>
              </a:spcAft>
              <a:defRPr sz="2400">
                <a:solidFill>
                  <a:schemeClr val="tx1"/>
                </a:solidFill>
                <a:latin typeface="Times New Roman" pitchFamily="18" charset="0"/>
              </a:defRPr>
            </a:lvl7pPr>
            <a:lvl8pPr marL="3428649" indent="-228576" defTabSz="922243" eaLnBrk="0" fontAlgn="base" hangingPunct="0">
              <a:spcBef>
                <a:spcPct val="0"/>
              </a:spcBef>
              <a:spcAft>
                <a:spcPct val="0"/>
              </a:spcAft>
              <a:defRPr sz="2400">
                <a:solidFill>
                  <a:schemeClr val="tx1"/>
                </a:solidFill>
                <a:latin typeface="Times New Roman" pitchFamily="18" charset="0"/>
              </a:defRPr>
            </a:lvl8pPr>
            <a:lvl9pPr marL="3885802" indent="-228576" defTabSz="922243" eaLnBrk="0" fontAlgn="base" hangingPunct="0">
              <a:spcBef>
                <a:spcPct val="0"/>
              </a:spcBef>
              <a:spcAft>
                <a:spcPct val="0"/>
              </a:spcAft>
              <a:defRPr sz="2400">
                <a:solidFill>
                  <a:schemeClr val="tx1"/>
                </a:solidFill>
                <a:latin typeface="Times New Roman" pitchFamily="18" charset="0"/>
              </a:defRPr>
            </a:lvl9pPr>
          </a:lstStyle>
          <a:p>
            <a:pPr eaLnBrk="1" hangingPunct="1"/>
            <a:fld id="{78873ADE-E449-406F-816D-979861B21236}" type="slidenum">
              <a:rPr lang="en-GB" sz="1200"/>
              <a:pPr eaLnBrk="1" hangingPunct="1"/>
              <a:t>9</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43" eaLnBrk="0" hangingPunct="0">
              <a:defRPr sz="2400">
                <a:solidFill>
                  <a:schemeClr val="tx1"/>
                </a:solidFill>
                <a:latin typeface="Times New Roman" pitchFamily="18" charset="0"/>
              </a:defRPr>
            </a:lvl1pPr>
            <a:lvl2pPr marL="742874" indent="-285721" defTabSz="922243" eaLnBrk="0" hangingPunct="0">
              <a:defRPr sz="2400">
                <a:solidFill>
                  <a:schemeClr val="tx1"/>
                </a:solidFill>
                <a:latin typeface="Times New Roman" pitchFamily="18" charset="0"/>
              </a:defRPr>
            </a:lvl2pPr>
            <a:lvl3pPr marL="1142883" indent="-228576" defTabSz="922243" eaLnBrk="0" hangingPunct="0">
              <a:defRPr sz="2400">
                <a:solidFill>
                  <a:schemeClr val="tx1"/>
                </a:solidFill>
                <a:latin typeface="Times New Roman" pitchFamily="18" charset="0"/>
              </a:defRPr>
            </a:lvl3pPr>
            <a:lvl4pPr marL="1600036" indent="-228576" defTabSz="922243" eaLnBrk="0" hangingPunct="0">
              <a:defRPr sz="2400">
                <a:solidFill>
                  <a:schemeClr val="tx1"/>
                </a:solidFill>
                <a:latin typeface="Times New Roman" pitchFamily="18" charset="0"/>
              </a:defRPr>
            </a:lvl4pPr>
            <a:lvl5pPr marL="2057189" indent="-228576" defTabSz="922243" eaLnBrk="0" hangingPunct="0">
              <a:defRPr sz="2400">
                <a:solidFill>
                  <a:schemeClr val="tx1"/>
                </a:solidFill>
                <a:latin typeface="Times New Roman" pitchFamily="18" charset="0"/>
              </a:defRPr>
            </a:lvl5pPr>
            <a:lvl6pPr marL="2514343" indent="-228576" defTabSz="922243" eaLnBrk="0" fontAlgn="base" hangingPunct="0">
              <a:spcBef>
                <a:spcPct val="0"/>
              </a:spcBef>
              <a:spcAft>
                <a:spcPct val="0"/>
              </a:spcAft>
              <a:defRPr sz="2400">
                <a:solidFill>
                  <a:schemeClr val="tx1"/>
                </a:solidFill>
                <a:latin typeface="Times New Roman" pitchFamily="18" charset="0"/>
              </a:defRPr>
            </a:lvl6pPr>
            <a:lvl7pPr marL="2971496" indent="-228576" defTabSz="922243" eaLnBrk="0" fontAlgn="base" hangingPunct="0">
              <a:spcBef>
                <a:spcPct val="0"/>
              </a:spcBef>
              <a:spcAft>
                <a:spcPct val="0"/>
              </a:spcAft>
              <a:defRPr sz="2400">
                <a:solidFill>
                  <a:schemeClr val="tx1"/>
                </a:solidFill>
                <a:latin typeface="Times New Roman" pitchFamily="18" charset="0"/>
              </a:defRPr>
            </a:lvl7pPr>
            <a:lvl8pPr marL="3428649" indent="-228576" defTabSz="922243" eaLnBrk="0" fontAlgn="base" hangingPunct="0">
              <a:spcBef>
                <a:spcPct val="0"/>
              </a:spcBef>
              <a:spcAft>
                <a:spcPct val="0"/>
              </a:spcAft>
              <a:defRPr sz="2400">
                <a:solidFill>
                  <a:schemeClr val="tx1"/>
                </a:solidFill>
                <a:latin typeface="Times New Roman" pitchFamily="18" charset="0"/>
              </a:defRPr>
            </a:lvl8pPr>
            <a:lvl9pPr marL="3885802" indent="-228576" defTabSz="922243" eaLnBrk="0" fontAlgn="base" hangingPunct="0">
              <a:spcBef>
                <a:spcPct val="0"/>
              </a:spcBef>
              <a:spcAft>
                <a:spcPct val="0"/>
              </a:spcAft>
              <a:defRPr sz="2400">
                <a:solidFill>
                  <a:schemeClr val="tx1"/>
                </a:solidFill>
                <a:latin typeface="Times New Roman" pitchFamily="18" charset="0"/>
              </a:defRPr>
            </a:lvl9pPr>
          </a:lstStyle>
          <a:p>
            <a:pPr eaLnBrk="1" hangingPunct="1"/>
            <a:fld id="{78873ADE-E449-406F-816D-979861B21236}" type="slidenum">
              <a:rPr lang="en-GB" sz="1200"/>
              <a:pPr eaLnBrk="1" hangingPunct="1"/>
              <a:t>10</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9069" eaLnBrk="0" hangingPunct="0">
              <a:defRPr sz="3000" b="1">
                <a:solidFill>
                  <a:schemeClr val="bg1"/>
                </a:solidFill>
                <a:latin typeface="Arial" charset="0"/>
                <a:cs typeface="Arial" charset="0"/>
              </a:defRPr>
            </a:lvl1pPr>
            <a:lvl2pPr marL="742874" indent="-285721" defTabSz="919069" eaLnBrk="0" hangingPunct="0">
              <a:defRPr sz="3000" b="1">
                <a:solidFill>
                  <a:schemeClr val="bg1"/>
                </a:solidFill>
                <a:latin typeface="Arial" charset="0"/>
                <a:cs typeface="Arial" charset="0"/>
              </a:defRPr>
            </a:lvl2pPr>
            <a:lvl3pPr marL="1142883" indent="-228576" defTabSz="919069" eaLnBrk="0" hangingPunct="0">
              <a:defRPr sz="3000" b="1">
                <a:solidFill>
                  <a:schemeClr val="bg1"/>
                </a:solidFill>
                <a:latin typeface="Arial" charset="0"/>
                <a:cs typeface="Arial" charset="0"/>
              </a:defRPr>
            </a:lvl3pPr>
            <a:lvl4pPr marL="1600036" indent="-228576" defTabSz="919069" eaLnBrk="0" hangingPunct="0">
              <a:defRPr sz="3000" b="1">
                <a:solidFill>
                  <a:schemeClr val="bg1"/>
                </a:solidFill>
                <a:latin typeface="Arial" charset="0"/>
                <a:cs typeface="Arial" charset="0"/>
              </a:defRPr>
            </a:lvl4pPr>
            <a:lvl5pPr marL="2057189" indent="-228576" defTabSz="919069" eaLnBrk="0" hangingPunct="0">
              <a:defRPr sz="3000" b="1">
                <a:solidFill>
                  <a:schemeClr val="bg1"/>
                </a:solidFill>
                <a:latin typeface="Arial" charset="0"/>
                <a:cs typeface="Arial" charset="0"/>
              </a:defRPr>
            </a:lvl5pPr>
            <a:lvl6pPr marL="2514343" indent="-228576" defTabSz="919069" eaLnBrk="0" fontAlgn="base" hangingPunct="0">
              <a:spcBef>
                <a:spcPct val="0"/>
              </a:spcBef>
              <a:spcAft>
                <a:spcPct val="0"/>
              </a:spcAft>
              <a:defRPr sz="3000" b="1">
                <a:solidFill>
                  <a:schemeClr val="bg1"/>
                </a:solidFill>
                <a:latin typeface="Arial" charset="0"/>
                <a:cs typeface="Arial" charset="0"/>
              </a:defRPr>
            </a:lvl6pPr>
            <a:lvl7pPr marL="2971496" indent="-228576" defTabSz="919069" eaLnBrk="0" fontAlgn="base" hangingPunct="0">
              <a:spcBef>
                <a:spcPct val="0"/>
              </a:spcBef>
              <a:spcAft>
                <a:spcPct val="0"/>
              </a:spcAft>
              <a:defRPr sz="3000" b="1">
                <a:solidFill>
                  <a:schemeClr val="bg1"/>
                </a:solidFill>
                <a:latin typeface="Arial" charset="0"/>
                <a:cs typeface="Arial" charset="0"/>
              </a:defRPr>
            </a:lvl7pPr>
            <a:lvl8pPr marL="3428649" indent="-228576" defTabSz="919069" eaLnBrk="0" fontAlgn="base" hangingPunct="0">
              <a:spcBef>
                <a:spcPct val="0"/>
              </a:spcBef>
              <a:spcAft>
                <a:spcPct val="0"/>
              </a:spcAft>
              <a:defRPr sz="3000" b="1">
                <a:solidFill>
                  <a:schemeClr val="bg1"/>
                </a:solidFill>
                <a:latin typeface="Arial" charset="0"/>
                <a:cs typeface="Arial" charset="0"/>
              </a:defRPr>
            </a:lvl8pPr>
            <a:lvl9pPr marL="3885802" indent="-228576" defTabSz="919069" eaLnBrk="0" fontAlgn="base" hangingPunct="0">
              <a:spcBef>
                <a:spcPct val="0"/>
              </a:spcBef>
              <a:spcAft>
                <a:spcPct val="0"/>
              </a:spcAft>
              <a:defRPr sz="3000" b="1">
                <a:solidFill>
                  <a:schemeClr val="bg1"/>
                </a:solidFill>
                <a:latin typeface="Arial" charset="0"/>
                <a:cs typeface="Arial" charset="0"/>
              </a:defRPr>
            </a:lvl9pPr>
          </a:lstStyle>
          <a:p>
            <a:pPr eaLnBrk="1" hangingPunct="1"/>
            <a:fld id="{25EA9643-330C-43B7-8339-592EAAD1E82C}" type="slidenum">
              <a:rPr lang="en-GB" sz="1200" b="0">
                <a:solidFill>
                  <a:schemeClr val="tx1"/>
                </a:solidFill>
              </a:rPr>
              <a:pPr eaLnBrk="1" hangingPunct="1"/>
              <a:t>15</a:t>
            </a:fld>
            <a:endParaRPr lang="en-GB" sz="1200" b="0">
              <a:solidFill>
                <a:schemeClr val="tx1"/>
              </a:solidFill>
            </a:endParaRPr>
          </a:p>
        </p:txBody>
      </p:sp>
      <p:sp>
        <p:nvSpPr>
          <p:cNvPr id="75779" name="Rectangle 2"/>
          <p:cNvSpPr>
            <a:spLocks noGrp="1" noRot="1" noChangeAspect="1" noChangeArrowheads="1" noTextEdit="1"/>
          </p:cNvSpPr>
          <p:nvPr>
            <p:ph type="sldImg"/>
          </p:nvPr>
        </p:nvSpPr>
        <p:spPr>
          <a:xfrm>
            <a:off x="1082675" y="871538"/>
            <a:ext cx="4630738" cy="3473450"/>
          </a:xfrm>
          <a:ln/>
        </p:spPr>
      </p:sp>
      <p:sp>
        <p:nvSpPr>
          <p:cNvPr id="75780" name="Rectangle 3"/>
          <p:cNvSpPr>
            <a:spLocks noGrp="1" noChangeArrowheads="1"/>
          </p:cNvSpPr>
          <p:nvPr>
            <p:ph type="body" idx="1"/>
          </p:nvPr>
        </p:nvSpPr>
        <p:spPr>
          <a:xfrm>
            <a:off x="904875" y="4732339"/>
            <a:ext cx="4984750" cy="4486275"/>
          </a:xfrm>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9069" eaLnBrk="0" hangingPunct="0">
              <a:defRPr sz="3000" b="1">
                <a:solidFill>
                  <a:schemeClr val="bg1"/>
                </a:solidFill>
                <a:latin typeface="Arial" charset="0"/>
                <a:cs typeface="Arial" charset="0"/>
              </a:defRPr>
            </a:lvl1pPr>
            <a:lvl2pPr marL="742874" indent="-285721" defTabSz="919069" eaLnBrk="0" hangingPunct="0">
              <a:defRPr sz="3000" b="1">
                <a:solidFill>
                  <a:schemeClr val="bg1"/>
                </a:solidFill>
                <a:latin typeface="Arial" charset="0"/>
                <a:cs typeface="Arial" charset="0"/>
              </a:defRPr>
            </a:lvl2pPr>
            <a:lvl3pPr marL="1142883" indent="-228576" defTabSz="919069" eaLnBrk="0" hangingPunct="0">
              <a:defRPr sz="3000" b="1">
                <a:solidFill>
                  <a:schemeClr val="bg1"/>
                </a:solidFill>
                <a:latin typeface="Arial" charset="0"/>
                <a:cs typeface="Arial" charset="0"/>
              </a:defRPr>
            </a:lvl3pPr>
            <a:lvl4pPr marL="1600036" indent="-228576" defTabSz="919069" eaLnBrk="0" hangingPunct="0">
              <a:defRPr sz="3000" b="1">
                <a:solidFill>
                  <a:schemeClr val="bg1"/>
                </a:solidFill>
                <a:latin typeface="Arial" charset="0"/>
                <a:cs typeface="Arial" charset="0"/>
              </a:defRPr>
            </a:lvl4pPr>
            <a:lvl5pPr marL="2057189" indent="-228576" defTabSz="919069" eaLnBrk="0" hangingPunct="0">
              <a:defRPr sz="3000" b="1">
                <a:solidFill>
                  <a:schemeClr val="bg1"/>
                </a:solidFill>
                <a:latin typeface="Arial" charset="0"/>
                <a:cs typeface="Arial" charset="0"/>
              </a:defRPr>
            </a:lvl5pPr>
            <a:lvl6pPr marL="2514343" indent="-228576" defTabSz="919069" eaLnBrk="0" fontAlgn="base" hangingPunct="0">
              <a:spcBef>
                <a:spcPct val="0"/>
              </a:spcBef>
              <a:spcAft>
                <a:spcPct val="0"/>
              </a:spcAft>
              <a:defRPr sz="3000" b="1">
                <a:solidFill>
                  <a:schemeClr val="bg1"/>
                </a:solidFill>
                <a:latin typeface="Arial" charset="0"/>
                <a:cs typeface="Arial" charset="0"/>
              </a:defRPr>
            </a:lvl6pPr>
            <a:lvl7pPr marL="2971496" indent="-228576" defTabSz="919069" eaLnBrk="0" fontAlgn="base" hangingPunct="0">
              <a:spcBef>
                <a:spcPct val="0"/>
              </a:spcBef>
              <a:spcAft>
                <a:spcPct val="0"/>
              </a:spcAft>
              <a:defRPr sz="3000" b="1">
                <a:solidFill>
                  <a:schemeClr val="bg1"/>
                </a:solidFill>
                <a:latin typeface="Arial" charset="0"/>
                <a:cs typeface="Arial" charset="0"/>
              </a:defRPr>
            </a:lvl7pPr>
            <a:lvl8pPr marL="3428649" indent="-228576" defTabSz="919069" eaLnBrk="0" fontAlgn="base" hangingPunct="0">
              <a:spcBef>
                <a:spcPct val="0"/>
              </a:spcBef>
              <a:spcAft>
                <a:spcPct val="0"/>
              </a:spcAft>
              <a:defRPr sz="3000" b="1">
                <a:solidFill>
                  <a:schemeClr val="bg1"/>
                </a:solidFill>
                <a:latin typeface="Arial" charset="0"/>
                <a:cs typeface="Arial" charset="0"/>
              </a:defRPr>
            </a:lvl8pPr>
            <a:lvl9pPr marL="3885802" indent="-228576" defTabSz="919069" eaLnBrk="0" fontAlgn="base" hangingPunct="0">
              <a:spcBef>
                <a:spcPct val="0"/>
              </a:spcBef>
              <a:spcAft>
                <a:spcPct val="0"/>
              </a:spcAft>
              <a:defRPr sz="3000" b="1">
                <a:solidFill>
                  <a:schemeClr val="bg1"/>
                </a:solidFill>
                <a:latin typeface="Arial" charset="0"/>
                <a:cs typeface="Arial" charset="0"/>
              </a:defRPr>
            </a:lvl9pPr>
          </a:lstStyle>
          <a:p>
            <a:pPr eaLnBrk="1" hangingPunct="1"/>
            <a:fld id="{25EA9643-330C-43B7-8339-592EAAD1E82C}" type="slidenum">
              <a:rPr lang="en-GB" sz="1200" b="0">
                <a:solidFill>
                  <a:schemeClr val="tx1"/>
                </a:solidFill>
              </a:rPr>
              <a:pPr eaLnBrk="1" hangingPunct="1"/>
              <a:t>16</a:t>
            </a:fld>
            <a:endParaRPr lang="en-GB" sz="1200" b="0">
              <a:solidFill>
                <a:schemeClr val="tx1"/>
              </a:solidFill>
            </a:endParaRPr>
          </a:p>
        </p:txBody>
      </p:sp>
      <p:sp>
        <p:nvSpPr>
          <p:cNvPr id="75779" name="Rectangle 2"/>
          <p:cNvSpPr>
            <a:spLocks noGrp="1" noRot="1" noChangeAspect="1" noChangeArrowheads="1" noTextEdit="1"/>
          </p:cNvSpPr>
          <p:nvPr>
            <p:ph type="sldImg"/>
          </p:nvPr>
        </p:nvSpPr>
        <p:spPr>
          <a:xfrm>
            <a:off x="1082675" y="871538"/>
            <a:ext cx="4630738" cy="3473450"/>
          </a:xfrm>
          <a:ln/>
        </p:spPr>
      </p:sp>
      <p:sp>
        <p:nvSpPr>
          <p:cNvPr id="75780" name="Rectangle 3"/>
          <p:cNvSpPr>
            <a:spLocks noGrp="1" noChangeArrowheads="1"/>
          </p:cNvSpPr>
          <p:nvPr>
            <p:ph type="body" idx="1"/>
          </p:nvPr>
        </p:nvSpPr>
        <p:spPr>
          <a:xfrm>
            <a:off x="904875" y="4732339"/>
            <a:ext cx="4984750" cy="4486275"/>
          </a:xfrm>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5CE785-BCA9-4AA1-88C3-32701623D7E4}" type="slidenum">
              <a:rPr lang="en-GB" smtClean="0"/>
              <a:t>38</a:t>
            </a:fld>
            <a:endParaRPr lang="en-GB"/>
          </a:p>
        </p:txBody>
      </p:sp>
    </p:spTree>
    <p:extLst>
      <p:ext uri="{BB962C8B-B14F-4D97-AF65-F5344CB8AC3E}">
        <p14:creationId xmlns:p14="http://schemas.microsoft.com/office/powerpoint/2010/main" val="840377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6" name="Text Box 10"/>
          <p:cNvSpPr txBox="1">
            <a:spLocks noChangeArrowheads="1"/>
          </p:cNvSpPr>
          <p:nvPr/>
        </p:nvSpPr>
        <p:spPr bwMode="black">
          <a:xfrm>
            <a:off x="3505200" y="6019800"/>
            <a:ext cx="22098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latin typeface="Arial" charset="0"/>
              </a:rPr>
              <a:t>IAEA</a:t>
            </a:r>
          </a:p>
          <a:p>
            <a:pPr algn="ctr">
              <a:spcBef>
                <a:spcPct val="50000"/>
              </a:spcBef>
            </a:pPr>
            <a:r>
              <a:rPr lang="en-US" sz="900" b="1">
                <a:solidFill>
                  <a:srgbClr val="FFFFFF"/>
                </a:solidFill>
                <a:latin typeface="Arial" charset="0"/>
              </a:rPr>
              <a:t>International Atomic Energy Agency</a:t>
            </a:r>
          </a:p>
        </p:txBody>
      </p:sp>
      <p:pic>
        <p:nvPicPr>
          <p:cNvPr id="4107" name="Picture 11" descr="\\pc26995\Projects\ICS\ICS.VB6\ICSUI\Graphics\IAEAlogo_Black.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pic>
        <p:nvPicPr>
          <p:cNvPr id="4108" name="Picture 12" descr="\\161.5.128.084\MTIT-Home\ALICV\My Documents\My Pictures\IAEAPresBkng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0" y="1000125"/>
            <a:ext cx="9144000" cy="1771650"/>
          </a:xfrm>
        </p:spPr>
        <p:txBody>
          <a:bodyPr/>
          <a:lstStyle>
            <a:lvl1pPr algn="ctr">
              <a:defRPr>
                <a:solidFill>
                  <a:schemeClr val="tx2"/>
                </a:solidFill>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solidFill>
                  <a:schemeClr val="hlink"/>
                </a:solidFill>
              </a:defRPr>
            </a:lvl1pPr>
          </a:lstStyle>
          <a:p>
            <a:pPr lvl="0"/>
            <a:r>
              <a:rPr lang="en-US" noProof="0" smtClean="0"/>
              <a:t>Click to edit Master subtitle style</a:t>
            </a:r>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22F345-1B9A-45C0-8B74-17EA4A07F47E}" type="slidenum">
              <a:rPr lang="en-US"/>
              <a:pPr/>
              <a:t>‹#›</a:t>
            </a:fld>
            <a:endParaRPr lang="en-US"/>
          </a:p>
        </p:txBody>
      </p:sp>
    </p:spTree>
    <p:extLst>
      <p:ext uri="{BB962C8B-B14F-4D97-AF65-F5344CB8AC3E}">
        <p14:creationId xmlns:p14="http://schemas.microsoft.com/office/powerpoint/2010/main" val="108880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98425"/>
            <a:ext cx="2147888"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404934-012D-4DF9-B835-9FFD691C91E0}" type="slidenum">
              <a:rPr lang="en-US"/>
              <a:pPr/>
              <a:t>‹#›</a:t>
            </a:fld>
            <a:endParaRPr lang="en-US"/>
          </a:p>
        </p:txBody>
      </p:sp>
    </p:spTree>
    <p:extLst>
      <p:ext uri="{BB962C8B-B14F-4D97-AF65-F5344CB8AC3E}">
        <p14:creationId xmlns:p14="http://schemas.microsoft.com/office/powerpoint/2010/main" val="270474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438AA2-A647-4DD3-8964-BF4D566E7557}" type="slidenum">
              <a:rPr lang="en-US"/>
              <a:pPr/>
              <a:t>‹#›</a:t>
            </a:fld>
            <a:endParaRPr lang="en-US"/>
          </a:p>
        </p:txBody>
      </p:sp>
    </p:spTree>
    <p:extLst>
      <p:ext uri="{BB962C8B-B14F-4D97-AF65-F5344CB8AC3E}">
        <p14:creationId xmlns:p14="http://schemas.microsoft.com/office/powerpoint/2010/main" val="207231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76343B-2295-47D0-A9B4-7B8049F6848D}" type="slidenum">
              <a:rPr lang="en-US"/>
              <a:pPr/>
              <a:t>‹#›</a:t>
            </a:fld>
            <a:endParaRPr lang="en-US"/>
          </a:p>
        </p:txBody>
      </p:sp>
    </p:spTree>
    <p:extLst>
      <p:ext uri="{BB962C8B-B14F-4D97-AF65-F5344CB8AC3E}">
        <p14:creationId xmlns:p14="http://schemas.microsoft.com/office/powerpoint/2010/main" val="348559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2575"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524000"/>
            <a:ext cx="42211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4AB21E-52F5-4BC7-9224-53A00F29685F}" type="slidenum">
              <a:rPr lang="en-US"/>
              <a:pPr/>
              <a:t>‹#›</a:t>
            </a:fld>
            <a:endParaRPr lang="en-US"/>
          </a:p>
        </p:txBody>
      </p:sp>
    </p:spTree>
    <p:extLst>
      <p:ext uri="{BB962C8B-B14F-4D97-AF65-F5344CB8AC3E}">
        <p14:creationId xmlns:p14="http://schemas.microsoft.com/office/powerpoint/2010/main" val="202955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A5893F-404F-4FF0-867C-B02BCEEA4043}" type="slidenum">
              <a:rPr lang="en-US"/>
              <a:pPr/>
              <a:t>‹#›</a:t>
            </a:fld>
            <a:endParaRPr lang="en-US"/>
          </a:p>
        </p:txBody>
      </p:sp>
    </p:spTree>
    <p:extLst>
      <p:ext uri="{BB962C8B-B14F-4D97-AF65-F5344CB8AC3E}">
        <p14:creationId xmlns:p14="http://schemas.microsoft.com/office/powerpoint/2010/main" val="50724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06BFCE1-F85A-4C1B-9A8E-974A0FA751FE}" type="slidenum">
              <a:rPr lang="en-US"/>
              <a:pPr/>
              <a:t>‹#›</a:t>
            </a:fld>
            <a:endParaRPr lang="en-US"/>
          </a:p>
        </p:txBody>
      </p:sp>
    </p:spTree>
    <p:extLst>
      <p:ext uri="{BB962C8B-B14F-4D97-AF65-F5344CB8AC3E}">
        <p14:creationId xmlns:p14="http://schemas.microsoft.com/office/powerpoint/2010/main" val="382855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C13801-2B02-4C2A-A24E-16D8D119200E}" type="slidenum">
              <a:rPr lang="en-US"/>
              <a:pPr/>
              <a:t>‹#›</a:t>
            </a:fld>
            <a:endParaRPr lang="en-US"/>
          </a:p>
        </p:txBody>
      </p:sp>
    </p:spTree>
    <p:extLst>
      <p:ext uri="{BB962C8B-B14F-4D97-AF65-F5344CB8AC3E}">
        <p14:creationId xmlns:p14="http://schemas.microsoft.com/office/powerpoint/2010/main" val="57440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F4C37E-B6E0-4261-854F-FC73A50619F2}" type="slidenum">
              <a:rPr lang="en-US"/>
              <a:pPr/>
              <a:t>‹#›</a:t>
            </a:fld>
            <a:endParaRPr lang="en-US"/>
          </a:p>
        </p:txBody>
      </p:sp>
    </p:spTree>
    <p:extLst>
      <p:ext uri="{BB962C8B-B14F-4D97-AF65-F5344CB8AC3E}">
        <p14:creationId xmlns:p14="http://schemas.microsoft.com/office/powerpoint/2010/main" val="89497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C20301-097F-4C01-BD2E-869B22E9EB10}" type="slidenum">
              <a:rPr lang="en-US"/>
              <a:pPr/>
              <a:t>‹#›</a:t>
            </a:fld>
            <a:endParaRPr lang="en-US"/>
          </a:p>
        </p:txBody>
      </p:sp>
    </p:spTree>
    <p:extLst>
      <p:ext uri="{BB962C8B-B14F-4D97-AF65-F5344CB8AC3E}">
        <p14:creationId xmlns:p14="http://schemas.microsoft.com/office/powerpoint/2010/main" val="85604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pic>
        <p:nvPicPr>
          <p:cNvPr id="3081" name="Picture 9" descr="\\pc26995\Projects\ICS\ICS.VB6\ICSUI\Graphics\IAEAlogo_Black.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sp>
        <p:nvSpPr>
          <p:cNvPr id="3082" name="Text Box 10"/>
          <p:cNvSpPr txBox="1">
            <a:spLocks noChangeArrowheads="1"/>
          </p:cNvSpPr>
          <p:nvPr/>
        </p:nvSpPr>
        <p:spPr bwMode="black">
          <a:xfrm>
            <a:off x="990600" y="6202363"/>
            <a:ext cx="91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FFFFFF"/>
                </a:solidFill>
                <a:latin typeface="Arial" charset="0"/>
              </a:rPr>
              <a:t>IAEA</a:t>
            </a:r>
          </a:p>
        </p:txBody>
      </p:sp>
      <p:pic>
        <p:nvPicPr>
          <p:cNvPr id="3080" name="Picture 8" descr="slide_logo_bg2.jpg                                             00056D31Macintosh HD                   B746CC0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bwMode="black">
          <a:xfrm>
            <a:off x="282575" y="98425"/>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black">
          <a:xfrm>
            <a:off x="282575" y="1524000"/>
            <a:ext cx="85931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white">
          <a:xfrm>
            <a:off x="6783388" y="6369050"/>
            <a:ext cx="16764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endParaRPr lang="en-US"/>
          </a:p>
        </p:txBody>
      </p:sp>
      <p:sp>
        <p:nvSpPr>
          <p:cNvPr id="3078" name="Rectangle 6"/>
          <p:cNvSpPr>
            <a:spLocks noGrp="1" noChangeArrowheads="1"/>
          </p:cNvSpPr>
          <p:nvPr>
            <p:ph type="ftr" sz="quarter" idx="3"/>
          </p:nvPr>
        </p:nvSpPr>
        <p:spPr bwMode="white">
          <a:xfrm>
            <a:off x="4154488" y="6369050"/>
            <a:ext cx="262413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endParaRPr lang="en-US"/>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fld id="{23A0628E-C12F-4F8C-9895-BCD5E30100D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20000"/>
        </a:spcBef>
        <a:spcAft>
          <a:spcPct val="0"/>
        </a:spcAft>
        <a:defRPr sz="3600" b="1">
          <a:solidFill>
            <a:srgbClr val="CCECFF"/>
          </a:solidFill>
          <a:latin typeface="+mj-lt"/>
          <a:ea typeface="+mj-ea"/>
          <a:cs typeface="+mj-cs"/>
        </a:defRPr>
      </a:lvl1pPr>
      <a:lvl2pPr algn="l" rtl="0" eaLnBrk="1" fontAlgn="base" hangingPunct="1">
        <a:spcBef>
          <a:spcPct val="20000"/>
        </a:spcBef>
        <a:spcAft>
          <a:spcPct val="0"/>
        </a:spcAft>
        <a:defRPr sz="3600" b="1">
          <a:solidFill>
            <a:srgbClr val="CCECFF"/>
          </a:solidFill>
          <a:latin typeface="Arial" charset="0"/>
        </a:defRPr>
      </a:lvl2pPr>
      <a:lvl3pPr algn="l" rtl="0" eaLnBrk="1" fontAlgn="base" hangingPunct="1">
        <a:spcBef>
          <a:spcPct val="20000"/>
        </a:spcBef>
        <a:spcAft>
          <a:spcPct val="0"/>
        </a:spcAft>
        <a:defRPr sz="3600" b="1">
          <a:solidFill>
            <a:srgbClr val="CCECFF"/>
          </a:solidFill>
          <a:latin typeface="Arial" charset="0"/>
        </a:defRPr>
      </a:lvl3pPr>
      <a:lvl4pPr algn="l" rtl="0" eaLnBrk="1" fontAlgn="base" hangingPunct="1">
        <a:spcBef>
          <a:spcPct val="20000"/>
        </a:spcBef>
        <a:spcAft>
          <a:spcPct val="0"/>
        </a:spcAft>
        <a:defRPr sz="3600" b="1">
          <a:solidFill>
            <a:srgbClr val="CCECFF"/>
          </a:solidFill>
          <a:latin typeface="Arial" charset="0"/>
        </a:defRPr>
      </a:lvl4pPr>
      <a:lvl5pPr algn="l" rtl="0" eaLnBrk="1" fontAlgn="base" hangingPunct="1">
        <a:spcBef>
          <a:spcPct val="20000"/>
        </a:spcBef>
        <a:spcAft>
          <a:spcPct val="0"/>
        </a:spcAft>
        <a:defRPr sz="3600" b="1">
          <a:solidFill>
            <a:srgbClr val="CCECFF"/>
          </a:solidFill>
          <a:latin typeface="Arial" charset="0"/>
        </a:defRPr>
      </a:lvl5pPr>
      <a:lvl6pPr marL="457200" algn="l" rtl="0" eaLnBrk="1" fontAlgn="base" hangingPunct="1">
        <a:spcBef>
          <a:spcPct val="20000"/>
        </a:spcBef>
        <a:spcAft>
          <a:spcPct val="0"/>
        </a:spcAft>
        <a:defRPr sz="3600" b="1">
          <a:solidFill>
            <a:srgbClr val="CCECFF"/>
          </a:solidFill>
          <a:latin typeface="Arial" charset="0"/>
        </a:defRPr>
      </a:lvl6pPr>
      <a:lvl7pPr marL="914400" algn="l" rtl="0" eaLnBrk="1" fontAlgn="base" hangingPunct="1">
        <a:spcBef>
          <a:spcPct val="20000"/>
        </a:spcBef>
        <a:spcAft>
          <a:spcPct val="0"/>
        </a:spcAft>
        <a:defRPr sz="3600" b="1">
          <a:solidFill>
            <a:srgbClr val="CCECFF"/>
          </a:solidFill>
          <a:latin typeface="Arial" charset="0"/>
        </a:defRPr>
      </a:lvl7pPr>
      <a:lvl8pPr marL="1371600" algn="l" rtl="0" eaLnBrk="1" fontAlgn="base" hangingPunct="1">
        <a:spcBef>
          <a:spcPct val="20000"/>
        </a:spcBef>
        <a:spcAft>
          <a:spcPct val="0"/>
        </a:spcAft>
        <a:defRPr sz="3600" b="1">
          <a:solidFill>
            <a:srgbClr val="CCECFF"/>
          </a:solidFill>
          <a:latin typeface="Arial" charset="0"/>
        </a:defRPr>
      </a:lvl8pPr>
      <a:lvl9pPr marL="1828800" algn="l" rtl="0" eaLnBrk="1" fontAlgn="base" hangingPunct="1">
        <a:spcBef>
          <a:spcPct val="20000"/>
        </a:spcBef>
        <a:spcAft>
          <a:spcPct val="0"/>
        </a:spcAft>
        <a:defRPr sz="3600" b="1">
          <a:solidFill>
            <a:srgbClr val="CCECFF"/>
          </a:solidFill>
          <a:latin typeface="Arial" charset="0"/>
        </a:defRPr>
      </a:lvl9pPr>
    </p:titleStyle>
    <p:bodyStyle>
      <a:lvl1pPr marL="342900" indent="-342900" algn="l" rtl="0" eaLnBrk="1" fontAlgn="base" hangingPunct="1">
        <a:spcBef>
          <a:spcPct val="20000"/>
        </a:spcBef>
        <a:spcAft>
          <a:spcPct val="0"/>
        </a:spcAft>
        <a:buClr>
          <a:srgbClr val="99CCFF"/>
        </a:buClr>
        <a:buSzPct val="110000"/>
        <a:buChar char="•"/>
        <a:defRPr sz="3200">
          <a:solidFill>
            <a:srgbClr val="FFFFCC"/>
          </a:solidFill>
          <a:latin typeface="+mn-lt"/>
          <a:ea typeface="+mn-ea"/>
          <a:cs typeface="+mn-cs"/>
        </a:defRPr>
      </a:lvl1pPr>
      <a:lvl2pPr marL="742950" indent="-285750" algn="l" rtl="0" eaLnBrk="1" fontAlgn="base" hangingPunct="1">
        <a:spcBef>
          <a:spcPct val="20000"/>
        </a:spcBef>
        <a:spcAft>
          <a:spcPct val="0"/>
        </a:spcAft>
        <a:buClr>
          <a:srgbClr val="99CCFF"/>
        </a:buClr>
        <a:buSzPct val="110000"/>
        <a:buChar char="•"/>
        <a:defRPr sz="2800">
          <a:solidFill>
            <a:srgbClr val="FFFFCC"/>
          </a:solidFill>
          <a:latin typeface="+mn-lt"/>
        </a:defRPr>
      </a:lvl2pPr>
      <a:lvl3pPr marL="1143000" indent="-228600" algn="l" rtl="0" eaLnBrk="1" fontAlgn="base" hangingPunct="1">
        <a:spcBef>
          <a:spcPct val="20000"/>
        </a:spcBef>
        <a:spcAft>
          <a:spcPct val="0"/>
        </a:spcAft>
        <a:buClr>
          <a:srgbClr val="99CCFF"/>
        </a:buClr>
        <a:buSzPct val="110000"/>
        <a:buChar char="•"/>
        <a:defRPr sz="2400">
          <a:solidFill>
            <a:srgbClr val="FFFFCC"/>
          </a:solidFill>
          <a:latin typeface="+mn-lt"/>
        </a:defRPr>
      </a:lvl3pPr>
      <a:lvl4pPr marL="1600200" indent="-228600" algn="l" rtl="0" eaLnBrk="1" fontAlgn="base" hangingPunct="1">
        <a:spcBef>
          <a:spcPct val="20000"/>
        </a:spcBef>
        <a:spcAft>
          <a:spcPct val="0"/>
        </a:spcAft>
        <a:buClr>
          <a:srgbClr val="99CCFF"/>
        </a:buClr>
        <a:buSzPct val="110000"/>
        <a:buChar char="•"/>
        <a:defRPr sz="2400">
          <a:solidFill>
            <a:srgbClr val="FFFFCC"/>
          </a:solidFill>
          <a:latin typeface="+mn-lt"/>
        </a:defRPr>
      </a:lvl4pPr>
      <a:lvl5pPr marL="2057400" indent="-228600" algn="l" rtl="0" eaLnBrk="1" fontAlgn="base" hangingPunct="1">
        <a:spcBef>
          <a:spcPct val="20000"/>
        </a:spcBef>
        <a:spcAft>
          <a:spcPct val="0"/>
        </a:spcAft>
        <a:buClr>
          <a:srgbClr val="99CCFF"/>
        </a:buClr>
        <a:buSzPct val="110000"/>
        <a:buChar char="•"/>
        <a:defRPr sz="2400">
          <a:solidFill>
            <a:srgbClr val="FFFFCC"/>
          </a:solidFill>
          <a:latin typeface="+mn-lt"/>
        </a:defRPr>
      </a:lvl5pPr>
      <a:lvl6pPr marL="2514600" indent="-228600" algn="l" rtl="0" eaLnBrk="1" fontAlgn="base" hangingPunct="1">
        <a:spcBef>
          <a:spcPct val="20000"/>
        </a:spcBef>
        <a:spcAft>
          <a:spcPct val="0"/>
        </a:spcAft>
        <a:buClr>
          <a:srgbClr val="99CCFF"/>
        </a:buClr>
        <a:buSzPct val="110000"/>
        <a:buChar char="•"/>
        <a:defRPr sz="2400">
          <a:solidFill>
            <a:srgbClr val="FFFFCC"/>
          </a:solidFill>
          <a:latin typeface="+mn-lt"/>
        </a:defRPr>
      </a:lvl6pPr>
      <a:lvl7pPr marL="2971800" indent="-228600" algn="l" rtl="0" eaLnBrk="1" fontAlgn="base" hangingPunct="1">
        <a:spcBef>
          <a:spcPct val="20000"/>
        </a:spcBef>
        <a:spcAft>
          <a:spcPct val="0"/>
        </a:spcAft>
        <a:buClr>
          <a:srgbClr val="99CCFF"/>
        </a:buClr>
        <a:buSzPct val="110000"/>
        <a:buChar char="•"/>
        <a:defRPr sz="2400">
          <a:solidFill>
            <a:srgbClr val="FFFFCC"/>
          </a:solidFill>
          <a:latin typeface="+mn-lt"/>
        </a:defRPr>
      </a:lvl7pPr>
      <a:lvl8pPr marL="3429000" indent="-228600" algn="l" rtl="0" eaLnBrk="1" fontAlgn="base" hangingPunct="1">
        <a:spcBef>
          <a:spcPct val="20000"/>
        </a:spcBef>
        <a:spcAft>
          <a:spcPct val="0"/>
        </a:spcAft>
        <a:buClr>
          <a:srgbClr val="99CCFF"/>
        </a:buClr>
        <a:buSzPct val="110000"/>
        <a:buChar char="•"/>
        <a:defRPr sz="2400">
          <a:solidFill>
            <a:srgbClr val="FFFFCC"/>
          </a:solidFill>
          <a:latin typeface="+mn-lt"/>
        </a:defRPr>
      </a:lvl8pPr>
      <a:lvl9pPr marL="3886200" indent="-228600" algn="l" rtl="0" eaLnBrk="1" fontAlgn="base" hangingPunct="1">
        <a:spcBef>
          <a:spcPct val="20000"/>
        </a:spcBef>
        <a:spcAft>
          <a:spcPct val="0"/>
        </a:spcAft>
        <a:buClr>
          <a:srgbClr val="99CCFF"/>
        </a:buClr>
        <a:buSzPct val="110000"/>
        <a:buChar char="•"/>
        <a:defRPr sz="24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oroiberam.org/"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1" y="1916832"/>
            <a:ext cx="9144000" cy="1564779"/>
          </a:xfrm>
        </p:spPr>
        <p:txBody>
          <a:bodyPr>
            <a:normAutofit/>
          </a:bodyPr>
          <a:lstStyle/>
          <a:p>
            <a:r>
              <a:rPr lang="en-GB" sz="3200" dirty="0" smtClean="0"/>
              <a:t>The IAEA/FORO </a:t>
            </a:r>
            <a:r>
              <a:rPr lang="en-GB" sz="3200" dirty="0"/>
              <a:t>cooperation </a:t>
            </a:r>
            <a:r>
              <a:rPr lang="en-GB" sz="3200" dirty="0" smtClean="0"/>
              <a:t/>
            </a:r>
            <a:br>
              <a:rPr lang="en-GB" sz="3200" dirty="0" smtClean="0"/>
            </a:br>
            <a:r>
              <a:rPr lang="en-GB" sz="3200" dirty="0" smtClean="0"/>
              <a:t>in </a:t>
            </a:r>
            <a:r>
              <a:rPr lang="en-GB" sz="3200" dirty="0"/>
              <a:t>the </a:t>
            </a:r>
            <a:r>
              <a:rPr lang="en-GB" sz="3200" dirty="0" err="1" smtClean="0"/>
              <a:t>Ibero-american</a:t>
            </a:r>
            <a:r>
              <a:rPr lang="en-GB" sz="3200" dirty="0" smtClean="0"/>
              <a:t> </a:t>
            </a:r>
            <a:r>
              <a:rPr lang="en-GB" sz="3200" dirty="0"/>
              <a:t>region</a:t>
            </a:r>
          </a:p>
        </p:txBody>
      </p:sp>
      <p:sp>
        <p:nvSpPr>
          <p:cNvPr id="3" name="Subtitle 2"/>
          <p:cNvSpPr>
            <a:spLocks noGrp="1"/>
          </p:cNvSpPr>
          <p:nvPr>
            <p:ph type="subTitle" idx="1"/>
          </p:nvPr>
        </p:nvSpPr>
        <p:spPr>
          <a:xfrm>
            <a:off x="0" y="3429000"/>
            <a:ext cx="9144000" cy="1512168"/>
          </a:xfrm>
        </p:spPr>
        <p:txBody>
          <a:bodyPr/>
          <a:lstStyle/>
          <a:p>
            <a:r>
              <a:rPr lang="en-GB" sz="2400" dirty="0">
                <a:solidFill>
                  <a:schemeClr val="tx1"/>
                </a:solidFill>
              </a:rPr>
              <a:t>Mr Luis Carlos </a:t>
            </a:r>
            <a:r>
              <a:rPr lang="en-GB" sz="2400" dirty="0" smtClean="0">
                <a:solidFill>
                  <a:schemeClr val="tx1"/>
                </a:solidFill>
              </a:rPr>
              <a:t>Longoria </a:t>
            </a:r>
            <a:r>
              <a:rPr lang="en-GB" sz="2400" dirty="0" err="1" smtClean="0">
                <a:solidFill>
                  <a:schemeClr val="tx1"/>
                </a:solidFill>
              </a:rPr>
              <a:t>Gándara</a:t>
            </a:r>
            <a:r>
              <a:rPr lang="en-GB" sz="2400" dirty="0" smtClean="0">
                <a:solidFill>
                  <a:schemeClr val="tx1"/>
                </a:solidFill>
              </a:rPr>
              <a:t> </a:t>
            </a:r>
            <a:endParaRPr lang="en-GB" sz="2400" dirty="0" smtClean="0">
              <a:solidFill>
                <a:schemeClr val="tx1"/>
              </a:solidFill>
            </a:endParaRPr>
          </a:p>
          <a:p>
            <a:r>
              <a:rPr lang="en-GB" sz="2000" dirty="0" smtClean="0">
                <a:solidFill>
                  <a:schemeClr val="tx1"/>
                </a:solidFill>
              </a:rPr>
              <a:t> </a:t>
            </a:r>
            <a:r>
              <a:rPr lang="en-GB" sz="1800" dirty="0" err="1" smtClean="0">
                <a:solidFill>
                  <a:schemeClr val="tx1"/>
                </a:solidFill>
              </a:rPr>
              <a:t>Dir</a:t>
            </a:r>
            <a:r>
              <a:rPr lang="en-GB" sz="1800" dirty="0" smtClean="0">
                <a:solidFill>
                  <a:schemeClr val="tx1"/>
                </a:solidFill>
              </a:rPr>
              <a:t>-Division </a:t>
            </a:r>
            <a:r>
              <a:rPr lang="en-GB" sz="1800" dirty="0">
                <a:solidFill>
                  <a:schemeClr val="tx1"/>
                </a:solidFill>
              </a:rPr>
              <a:t>for Latin America, Department of Technical Cooperation </a:t>
            </a:r>
          </a:p>
          <a:p>
            <a:r>
              <a:rPr lang="en-GB" sz="2400" dirty="0">
                <a:solidFill>
                  <a:schemeClr val="tx1"/>
                </a:solidFill>
              </a:rPr>
              <a:t>Mr Paul </a:t>
            </a:r>
            <a:r>
              <a:rPr lang="en-GB" sz="2400" dirty="0" smtClean="0">
                <a:solidFill>
                  <a:schemeClr val="tx1"/>
                </a:solidFill>
              </a:rPr>
              <a:t>Woodhouse</a:t>
            </a:r>
          </a:p>
          <a:p>
            <a:r>
              <a:rPr lang="en-GB" sz="2000" dirty="0" smtClean="0">
                <a:solidFill>
                  <a:schemeClr val="tx1"/>
                </a:solidFill>
              </a:rPr>
              <a:t> </a:t>
            </a:r>
            <a:r>
              <a:rPr lang="en-GB" sz="1600" dirty="0" smtClean="0">
                <a:solidFill>
                  <a:schemeClr val="tx1"/>
                </a:solidFill>
              </a:rPr>
              <a:t>SH of </a:t>
            </a:r>
            <a:r>
              <a:rPr lang="en-GB" sz="1600" dirty="0">
                <a:solidFill>
                  <a:schemeClr val="tx1"/>
                </a:solidFill>
              </a:rPr>
              <a:t>Safety and Security Coordination Section, Department of Nuclear Safety and Security</a:t>
            </a:r>
            <a:endParaRPr lang="en-GB" sz="2000" dirty="0">
              <a:solidFill>
                <a:schemeClr val="tx1"/>
              </a:solidFill>
            </a:endParaRPr>
          </a:p>
        </p:txBody>
      </p:sp>
      <p:sp>
        <p:nvSpPr>
          <p:cNvPr id="4" name="TextBox 3"/>
          <p:cNvSpPr txBox="1"/>
          <p:nvPr/>
        </p:nvSpPr>
        <p:spPr>
          <a:xfrm>
            <a:off x="251520" y="260648"/>
            <a:ext cx="8712968" cy="1323439"/>
          </a:xfrm>
          <a:prstGeom prst="rect">
            <a:avLst/>
          </a:prstGeom>
          <a:noFill/>
        </p:spPr>
        <p:txBody>
          <a:bodyPr wrap="square" rtlCol="0">
            <a:spAutoFit/>
          </a:bodyPr>
          <a:lstStyle/>
          <a:p>
            <a:pPr algn="ctr"/>
            <a:r>
              <a:rPr lang="en-GB" sz="1600" dirty="0" smtClean="0">
                <a:latin typeface="+mn-lt"/>
              </a:rPr>
              <a:t>IAEA 57</a:t>
            </a:r>
            <a:r>
              <a:rPr lang="en-GB" sz="1600" baseline="30000" dirty="0" smtClean="0">
                <a:latin typeface="+mn-lt"/>
              </a:rPr>
              <a:t>th</a:t>
            </a:r>
            <a:r>
              <a:rPr lang="en-GB" sz="1600" dirty="0" smtClean="0">
                <a:latin typeface="+mn-lt"/>
              </a:rPr>
              <a:t> General Conference </a:t>
            </a:r>
          </a:p>
          <a:p>
            <a:pPr algn="ctr"/>
            <a:r>
              <a:rPr lang="en-GB" sz="1600" dirty="0" smtClean="0">
                <a:latin typeface="+mn-lt"/>
              </a:rPr>
              <a:t>Side event on </a:t>
            </a:r>
          </a:p>
          <a:p>
            <a:pPr algn="ctr"/>
            <a:r>
              <a:rPr lang="en-GB" sz="1600" dirty="0">
                <a:latin typeface="+mn-lt"/>
              </a:rPr>
              <a:t>The </a:t>
            </a:r>
            <a:r>
              <a:rPr lang="en-GB" sz="1600" dirty="0" err="1">
                <a:latin typeface="+mn-lt"/>
              </a:rPr>
              <a:t>Ibero</a:t>
            </a:r>
            <a:r>
              <a:rPr lang="en-GB" sz="1600" dirty="0">
                <a:latin typeface="+mn-lt"/>
              </a:rPr>
              <a:t>-American Forum of Radiological and Nuclear Regulators (FORO) and </a:t>
            </a:r>
            <a:r>
              <a:rPr lang="en-GB" sz="1600" dirty="0" smtClean="0">
                <a:latin typeface="+mn-lt"/>
              </a:rPr>
              <a:t>the </a:t>
            </a:r>
            <a:r>
              <a:rPr lang="en-GB" sz="1600" dirty="0">
                <a:latin typeface="+mn-lt"/>
              </a:rPr>
              <a:t>NEW NETWORK for sharing results, experiences and best practices </a:t>
            </a:r>
            <a:r>
              <a:rPr lang="en-GB" sz="1600" dirty="0" smtClean="0">
                <a:latin typeface="+mn-lt"/>
              </a:rPr>
              <a:t>in radiation</a:t>
            </a:r>
            <a:r>
              <a:rPr lang="en-GB" sz="1600" dirty="0">
                <a:latin typeface="+mn-lt"/>
              </a:rPr>
              <a:t>, nuclear safety and security</a:t>
            </a:r>
            <a:r>
              <a:rPr lang="en-GB" sz="1600" dirty="0" smtClean="0">
                <a:latin typeface="+mn-lt"/>
              </a:rPr>
              <a:t> </a:t>
            </a:r>
            <a:endParaRPr lang="en-GB" sz="1600" dirty="0">
              <a:latin typeface="+mn-lt"/>
            </a:endParaRPr>
          </a:p>
        </p:txBody>
      </p:sp>
    </p:spTree>
    <p:extLst>
      <p:ext uri="{BB962C8B-B14F-4D97-AF65-F5344CB8AC3E}">
        <p14:creationId xmlns:p14="http://schemas.microsoft.com/office/powerpoint/2010/main" val="542176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188640"/>
            <a:ext cx="8893175" cy="762000"/>
          </a:xfrm>
        </p:spPr>
        <p:txBody>
          <a:bodyPr/>
          <a:lstStyle/>
          <a:p>
            <a:pPr>
              <a:defRPr/>
            </a:pPr>
            <a:r>
              <a:rPr lang="en-GB" dirty="0" smtClean="0"/>
              <a:t>OIEA </a:t>
            </a:r>
            <a:r>
              <a:rPr lang="en-GB" dirty="0" err="1" smtClean="0"/>
              <a:t>Programa</a:t>
            </a:r>
            <a:r>
              <a:rPr lang="en-GB" dirty="0" smtClean="0"/>
              <a:t> de </a:t>
            </a:r>
            <a:r>
              <a:rPr lang="en-GB" dirty="0" err="1" smtClean="0"/>
              <a:t>seguridad</a:t>
            </a:r>
            <a:r>
              <a:rPr lang="en-GB" dirty="0" smtClean="0"/>
              <a:t> nuclear y </a:t>
            </a:r>
            <a:r>
              <a:rPr lang="en-GB" dirty="0" err="1" smtClean="0"/>
              <a:t>física</a:t>
            </a:r>
            <a:r>
              <a:rPr lang="en-GB" dirty="0" smtClean="0"/>
              <a:t> </a:t>
            </a:r>
            <a:endParaRPr lang="en-GB" b="0" dirty="0" smtClean="0"/>
          </a:p>
        </p:txBody>
      </p:sp>
      <p:sp>
        <p:nvSpPr>
          <p:cNvPr id="717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FC5E51-115E-41EB-B9F8-39EC558DA21C}" type="datetime1">
              <a:rPr lang="en-US" sz="1000" smtClean="0">
                <a:solidFill>
                  <a:srgbClr val="D5D7D8"/>
                </a:solidFill>
                <a:latin typeface="Arial" charset="0"/>
              </a:rPr>
              <a:pPr eaLnBrk="1" hangingPunct="1"/>
              <a:t>9/13/2013</a:t>
            </a:fld>
            <a:endParaRPr lang="en-GB" sz="1000" smtClean="0">
              <a:solidFill>
                <a:srgbClr val="D5D7D8"/>
              </a:solidFill>
              <a:latin typeface="Arial" charset="0"/>
            </a:endParaRPr>
          </a:p>
        </p:txBody>
      </p:sp>
      <p:sp>
        <p:nvSpPr>
          <p:cNvPr id="5" name="Slide Number Placeholder 4"/>
          <p:cNvSpPr>
            <a:spLocks noGrp="1"/>
          </p:cNvSpPr>
          <p:nvPr>
            <p:ph type="sldNum" sz="quarter" idx="12"/>
          </p:nvPr>
        </p:nvSpPr>
        <p:spPr/>
        <p:txBody>
          <a:bodyPr/>
          <a:lstStyle/>
          <a:p>
            <a:pPr>
              <a:defRPr/>
            </a:pPr>
            <a:fld id="{0179E441-E41C-41DB-BA07-BB653827860B}" type="slidenum">
              <a:rPr lang="en-GB" smtClean="0"/>
              <a:pPr>
                <a:defRPr/>
              </a:pPr>
              <a:t>10</a:t>
            </a:fld>
            <a:endParaRPr lang="en-GB"/>
          </a:p>
        </p:txBody>
      </p:sp>
      <p:graphicFrame>
        <p:nvGraphicFramePr>
          <p:cNvPr id="7" name="Content Placeholder 6"/>
          <p:cNvGraphicFramePr>
            <a:graphicFrameLocks/>
          </p:cNvGraphicFramePr>
          <p:nvPr>
            <p:extLst>
              <p:ext uri="{D42A27DB-BD31-4B8C-83A1-F6EECF244321}">
                <p14:modId xmlns:p14="http://schemas.microsoft.com/office/powerpoint/2010/main" val="438580456"/>
              </p:ext>
            </p:extLst>
          </p:nvPr>
        </p:nvGraphicFramePr>
        <p:xfrm>
          <a:off x="282575" y="1268413"/>
          <a:ext cx="85931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7219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1268760"/>
            <a:ext cx="7772400" cy="4248472"/>
          </a:xfrm>
        </p:spPr>
        <p:txBody>
          <a:bodyPr/>
          <a:lstStyle/>
          <a:p>
            <a:pPr algn="ctr"/>
            <a:r>
              <a:rPr lang="en-GB" dirty="0" smtClean="0"/>
              <a:t>IAEA FORO cooperation</a:t>
            </a:r>
            <a:br>
              <a:rPr lang="en-GB" dirty="0" smtClean="0"/>
            </a:br>
            <a:r>
              <a:rPr lang="en-GB" dirty="0" smtClean="0"/>
              <a:t/>
            </a:r>
            <a:br>
              <a:rPr lang="en-GB" dirty="0" smtClean="0"/>
            </a:br>
            <a:r>
              <a:rPr lang="en-GB" dirty="0"/>
              <a:t/>
            </a:r>
            <a:br>
              <a:rPr lang="en-GB" dirty="0"/>
            </a:br>
            <a:r>
              <a:rPr lang="en-GB" dirty="0" smtClean="0"/>
              <a:t/>
            </a:r>
            <a:br>
              <a:rPr lang="en-GB" dirty="0" smtClean="0"/>
            </a:br>
            <a:r>
              <a:rPr lang="en-GB" cap="none" dirty="0" smtClean="0">
                <a:latin typeface="+mn-lt"/>
              </a:rPr>
              <a:t>jointly</a:t>
            </a:r>
            <a:r>
              <a:rPr lang="en-GB" cap="none" dirty="0" smtClean="0"/>
              <a:t> working for strengthening radiological and nuclear safety in </a:t>
            </a:r>
            <a:r>
              <a:rPr lang="en-GB" cap="none" dirty="0" err="1" smtClean="0"/>
              <a:t>Ibero</a:t>
            </a:r>
            <a:r>
              <a:rPr lang="en-GB" cap="none" dirty="0" smtClean="0"/>
              <a:t> American region</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339961"/>
            <a:ext cx="1320147" cy="990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2339961"/>
            <a:ext cx="1152128" cy="998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2992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1268760"/>
            <a:ext cx="7772400" cy="4248472"/>
          </a:xfrm>
        </p:spPr>
        <p:txBody>
          <a:bodyPr/>
          <a:lstStyle/>
          <a:p>
            <a:pPr algn="ctr"/>
            <a:r>
              <a:rPr lang="en-GB" dirty="0" err="1" smtClean="0"/>
              <a:t>Cooperación</a:t>
            </a:r>
            <a:r>
              <a:rPr lang="en-GB" dirty="0" smtClean="0"/>
              <a:t> OIEA FORO</a:t>
            </a:r>
            <a:br>
              <a:rPr lang="en-GB" dirty="0" smtClean="0"/>
            </a:br>
            <a:r>
              <a:rPr lang="en-GB" dirty="0" smtClean="0"/>
              <a:t/>
            </a:r>
            <a:br>
              <a:rPr lang="en-GB" dirty="0" smtClean="0"/>
            </a:br>
            <a:r>
              <a:rPr lang="en-GB" dirty="0"/>
              <a:t/>
            </a:r>
            <a:br>
              <a:rPr lang="en-GB" dirty="0"/>
            </a:br>
            <a:r>
              <a:rPr lang="en-GB" dirty="0" smtClean="0"/>
              <a:t/>
            </a:r>
            <a:br>
              <a:rPr lang="en-GB" dirty="0" smtClean="0"/>
            </a:br>
            <a:r>
              <a:rPr lang="es-ES" cap="none" dirty="0">
                <a:latin typeface="+mn-lt"/>
              </a:rPr>
              <a:t>trabajar conjuntamente para fortalecer la seguridad radiológica y nuclear en la región Iberoamericana</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339961"/>
            <a:ext cx="1320147" cy="990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2339961"/>
            <a:ext cx="1152128" cy="998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058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IAEA &amp; FORO</a:t>
            </a:r>
            <a:endParaRPr lang="en-GB" dirty="0"/>
          </a:p>
        </p:txBody>
      </p:sp>
      <p:sp>
        <p:nvSpPr>
          <p:cNvPr id="3" name="Content Placeholder 2"/>
          <p:cNvSpPr>
            <a:spLocks noGrp="1"/>
          </p:cNvSpPr>
          <p:nvPr>
            <p:ph idx="1"/>
          </p:nvPr>
        </p:nvSpPr>
        <p:spPr/>
        <p:txBody>
          <a:bodyPr/>
          <a:lstStyle/>
          <a:p>
            <a:pPr marL="0" indent="0" algn="ctr">
              <a:buNone/>
            </a:pPr>
            <a:r>
              <a:rPr lang="en-GB" sz="2800" i="1" dirty="0" smtClean="0">
                <a:solidFill>
                  <a:srgbClr val="FFFF00"/>
                </a:solidFill>
              </a:rPr>
              <a:t>A </a:t>
            </a:r>
            <a:r>
              <a:rPr lang="en-GB" sz="2800" i="1" dirty="0">
                <a:solidFill>
                  <a:srgbClr val="FFFF00"/>
                </a:solidFill>
              </a:rPr>
              <a:t>long relationship of cooperation in areas of mutual interest aimed at achieving a high level of radiation and nuclear safety and security in a sustainable </a:t>
            </a:r>
            <a:r>
              <a:rPr lang="en-GB" sz="2800" i="1" dirty="0" smtClean="0">
                <a:solidFill>
                  <a:srgbClr val="FFFF00"/>
                </a:solidFill>
              </a:rPr>
              <a:t>manner</a:t>
            </a:r>
          </a:p>
          <a:p>
            <a:pPr marL="0" indent="0">
              <a:buNone/>
            </a:pPr>
            <a:endParaRPr lang="en-GB" sz="2400" dirty="0" smtClean="0"/>
          </a:p>
          <a:p>
            <a:r>
              <a:rPr lang="en-GB" sz="2400" b="1" dirty="0" smtClean="0"/>
              <a:t>2003: </a:t>
            </a:r>
            <a:r>
              <a:rPr lang="en-GB" sz="2400" dirty="0" smtClean="0"/>
              <a:t>Agency´s </a:t>
            </a:r>
            <a:r>
              <a:rPr lang="en-GB" sz="2400" dirty="0" err="1"/>
              <a:t>Extrabudgetary</a:t>
            </a:r>
            <a:r>
              <a:rPr lang="en-GB" sz="2400" dirty="0"/>
              <a:t> Programme (EBP), funded by voluntary contributions of the FORO´s </a:t>
            </a:r>
            <a:r>
              <a:rPr lang="en-GB" sz="2400" dirty="0" smtClean="0"/>
              <a:t>members</a:t>
            </a:r>
            <a:r>
              <a:rPr lang="en-GB" sz="2400" dirty="0"/>
              <a:t> </a:t>
            </a:r>
            <a:r>
              <a:rPr lang="en-GB" sz="2400" dirty="0" smtClean="0"/>
              <a:t>and administrated by the IAEA Department of Nuclear Safety and Security (NS)</a:t>
            </a:r>
          </a:p>
          <a:p>
            <a:r>
              <a:rPr lang="en-GB" sz="2400" b="1" dirty="0" smtClean="0"/>
              <a:t>2010</a:t>
            </a:r>
            <a:r>
              <a:rPr lang="en-GB" sz="2400" dirty="0" smtClean="0"/>
              <a:t>: Practical </a:t>
            </a:r>
            <a:r>
              <a:rPr lang="en-GB" sz="2400" dirty="0"/>
              <a:t>Arrangements signed </a:t>
            </a:r>
            <a:r>
              <a:rPr lang="en-GB" sz="2400" dirty="0" smtClean="0"/>
              <a:t>in English</a:t>
            </a:r>
          </a:p>
          <a:p>
            <a:r>
              <a:rPr lang="en-GB" sz="2400" b="1" dirty="0" smtClean="0"/>
              <a:t>2011</a:t>
            </a:r>
            <a:r>
              <a:rPr lang="en-GB" sz="2400" dirty="0" smtClean="0"/>
              <a:t>: Practical Arrangements signed in Spanish. </a:t>
            </a:r>
            <a:endParaRPr lang="en-GB" sz="2400" dirty="0"/>
          </a:p>
          <a:p>
            <a:endParaRPr lang="en-GB" sz="2400" dirty="0"/>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284" y="317772"/>
            <a:ext cx="836092" cy="627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7" y="235988"/>
            <a:ext cx="817754" cy="708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3236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OIEA y FORO</a:t>
            </a:r>
            <a:endParaRPr lang="en-GB" dirty="0"/>
          </a:p>
        </p:txBody>
      </p:sp>
      <p:sp>
        <p:nvSpPr>
          <p:cNvPr id="3" name="Content Placeholder 2"/>
          <p:cNvSpPr>
            <a:spLocks noGrp="1"/>
          </p:cNvSpPr>
          <p:nvPr>
            <p:ph idx="1"/>
          </p:nvPr>
        </p:nvSpPr>
        <p:spPr/>
        <p:txBody>
          <a:bodyPr/>
          <a:lstStyle/>
          <a:p>
            <a:pPr marL="0" indent="0" algn="ctr">
              <a:buNone/>
            </a:pPr>
            <a:r>
              <a:rPr lang="es-ES" sz="2800" i="1" dirty="0">
                <a:solidFill>
                  <a:srgbClr val="FFFF00"/>
                </a:solidFill>
              </a:rPr>
              <a:t>Una larga relación de cooperación en áreas de interés mutuo </a:t>
            </a:r>
            <a:r>
              <a:rPr lang="es-ES" sz="2800" i="1" dirty="0" smtClean="0">
                <a:solidFill>
                  <a:srgbClr val="FFFF00"/>
                </a:solidFill>
              </a:rPr>
              <a:t>dirigida a el </a:t>
            </a:r>
            <a:r>
              <a:rPr lang="es-ES" sz="2800" i="1" dirty="0">
                <a:solidFill>
                  <a:srgbClr val="FFFF00"/>
                </a:solidFill>
              </a:rPr>
              <a:t>logro de un alto nivel de seguridad radiológica y nuclear y la seguridad de manera sostenible</a:t>
            </a:r>
            <a:endParaRPr lang="en-GB" sz="2400" dirty="0" smtClean="0"/>
          </a:p>
          <a:p>
            <a:r>
              <a:rPr lang="en-GB" sz="2400" b="1" dirty="0" smtClean="0"/>
              <a:t>2003: </a:t>
            </a:r>
            <a:r>
              <a:rPr lang="es-ES" sz="2000" dirty="0"/>
              <a:t>Programa extrapresupuestario del </a:t>
            </a:r>
            <a:r>
              <a:rPr lang="es-ES" sz="2000" dirty="0" smtClean="0"/>
              <a:t>OIEA </a:t>
            </a:r>
            <a:r>
              <a:rPr lang="es-ES" sz="2000" dirty="0"/>
              <a:t>(EBP), financiado por contribuciones voluntarias de los miembros del FORO y administrado por el Departamento de Seguridad Nuclear del OIEA y la Seguridad (NS</a:t>
            </a:r>
            <a:r>
              <a:rPr lang="es-ES" sz="2000" dirty="0" smtClean="0"/>
              <a:t>)</a:t>
            </a:r>
          </a:p>
          <a:p>
            <a:r>
              <a:rPr lang="en-GB" sz="2400" b="1" dirty="0" smtClean="0"/>
              <a:t>2010</a:t>
            </a:r>
            <a:r>
              <a:rPr lang="en-GB" sz="2400" dirty="0" smtClean="0"/>
              <a:t>: </a:t>
            </a:r>
            <a:r>
              <a:rPr lang="es-ES" sz="2400" dirty="0"/>
              <a:t>Disposiciones prácticas firmados en Inglés</a:t>
            </a:r>
            <a:endParaRPr lang="en-GB" sz="2400" dirty="0" smtClean="0"/>
          </a:p>
          <a:p>
            <a:r>
              <a:rPr lang="en-GB" sz="2400" b="1" dirty="0" smtClean="0"/>
              <a:t>2011</a:t>
            </a:r>
            <a:r>
              <a:rPr lang="en-GB" sz="2400" dirty="0" smtClean="0"/>
              <a:t>: </a:t>
            </a:r>
            <a:r>
              <a:rPr lang="es-ES" sz="2400" dirty="0"/>
              <a:t>Disposiciones prácticas firmados en </a:t>
            </a:r>
            <a:r>
              <a:rPr lang="es-ES" sz="2400" dirty="0" err="1" smtClean="0"/>
              <a:t>Espa</a:t>
            </a:r>
            <a:r>
              <a:rPr lang="en-GB" sz="2400" dirty="0" err="1" smtClean="0"/>
              <a:t>ñol</a:t>
            </a:r>
            <a:r>
              <a:rPr lang="en-GB" sz="2400" dirty="0" smtClean="0"/>
              <a:t> </a:t>
            </a:r>
            <a:endParaRPr lang="en-GB" sz="2400" dirty="0"/>
          </a:p>
          <a:p>
            <a:endParaRPr lang="en-GB" sz="2400" dirty="0"/>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284" y="317772"/>
            <a:ext cx="836092" cy="627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7" y="235988"/>
            <a:ext cx="817754" cy="708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0432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lIns="92075" tIns="46038" rIns="92075" bIns="46038"/>
          <a:lstStyle/>
          <a:p>
            <a:pPr eaLnBrk="1" hangingPunct="1">
              <a:defRPr/>
            </a:pPr>
            <a:r>
              <a:rPr lang="en-US" sz="2800" dirty="0" smtClean="0"/>
              <a:t>IAEA SAFETY STANDARDS</a:t>
            </a:r>
          </a:p>
        </p:txBody>
      </p:sp>
      <p:sp>
        <p:nvSpPr>
          <p:cNvPr id="13315" name="Rectangle 3"/>
          <p:cNvSpPr>
            <a:spLocks noGrp="1" noChangeArrowheads="1"/>
          </p:cNvSpPr>
          <p:nvPr>
            <p:ph type="body" idx="1"/>
          </p:nvPr>
        </p:nvSpPr>
        <p:spPr>
          <a:xfrm>
            <a:off x="117475" y="1185863"/>
            <a:ext cx="6398741" cy="730969"/>
          </a:xfrm>
        </p:spPr>
        <p:txBody>
          <a:bodyPr lIns="92075" tIns="46038" rIns="92075" bIns="46038"/>
          <a:lstStyle/>
          <a:p>
            <a:pPr algn="just" eaLnBrk="1" hangingPunct="1">
              <a:lnSpc>
                <a:spcPct val="90000"/>
              </a:lnSpc>
              <a:buClr>
                <a:schemeClr val="tx1"/>
              </a:buClr>
              <a:buFont typeface="Wingdings" pitchFamily="2" charset="2"/>
              <a:buChar char="ü"/>
            </a:pPr>
            <a:r>
              <a:rPr lang="en-US" sz="2400" kern="1200" dirty="0">
                <a:solidFill>
                  <a:schemeClr val="tx1"/>
                </a:solidFill>
                <a:latin typeface="+mj-lt"/>
              </a:rPr>
              <a:t>IAEA Safety Standards are not legally binding on Member States but may be adopted by them, at their own discretion</a:t>
            </a:r>
          </a:p>
          <a:p>
            <a:pPr algn="just" eaLnBrk="1" hangingPunct="1">
              <a:lnSpc>
                <a:spcPct val="90000"/>
              </a:lnSpc>
              <a:buClr>
                <a:schemeClr val="tx1"/>
              </a:buClr>
              <a:buFont typeface="Wingdings" pitchFamily="2" charset="2"/>
              <a:buChar char="ü"/>
            </a:pPr>
            <a:endParaRPr lang="en-US" sz="2400" kern="1200" dirty="0">
              <a:solidFill>
                <a:schemeClr val="tx1"/>
              </a:solidFill>
              <a:latin typeface="+mj-lt"/>
            </a:endParaRPr>
          </a:p>
        </p:txBody>
      </p:sp>
      <p:sp>
        <p:nvSpPr>
          <p:cNvPr id="1114116" name="Rectangle 4"/>
          <p:cNvSpPr>
            <a:spLocks noChangeArrowheads="1"/>
          </p:cNvSpPr>
          <p:nvPr/>
        </p:nvSpPr>
        <p:spPr bwMode="auto">
          <a:xfrm>
            <a:off x="280690" y="2636912"/>
            <a:ext cx="884555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just">
              <a:spcBef>
                <a:spcPct val="20000"/>
              </a:spcBef>
              <a:buClr>
                <a:schemeClr val="tx1"/>
              </a:buClr>
              <a:buSzPct val="110000"/>
              <a:buFont typeface="Wingdings" pitchFamily="2" charset="2"/>
              <a:buChar char="ü"/>
            </a:pPr>
            <a:r>
              <a:rPr lang="en-US" sz="2000" dirty="0" smtClean="0">
                <a:solidFill>
                  <a:srgbClr val="FFFF00"/>
                </a:solidFill>
                <a:latin typeface="+mj-lt"/>
              </a:rPr>
              <a:t>HOWEVER</a:t>
            </a:r>
            <a:r>
              <a:rPr lang="en-US" sz="2000" dirty="0" smtClean="0">
                <a:latin typeface="+mj-lt"/>
              </a:rPr>
              <a:t>, IAEA </a:t>
            </a:r>
            <a:r>
              <a:rPr lang="en-US" sz="2000" dirty="0">
                <a:latin typeface="+mj-lt"/>
              </a:rPr>
              <a:t>Safety Standards are binding on IAEA in relation to its own operations and to operations assisted by the IAEA; </a:t>
            </a:r>
            <a:r>
              <a:rPr lang="en-US" sz="2000" dirty="0" smtClean="0">
                <a:latin typeface="+mj-lt"/>
              </a:rPr>
              <a:t>and</a:t>
            </a:r>
            <a:endParaRPr lang="en-US" sz="2000" dirty="0">
              <a:latin typeface="+mj-lt"/>
            </a:endParaRPr>
          </a:p>
          <a:p>
            <a:pPr marL="342900" indent="-342900" algn="just">
              <a:spcBef>
                <a:spcPct val="20000"/>
              </a:spcBef>
              <a:buClr>
                <a:schemeClr val="tx1"/>
              </a:buClr>
              <a:buSzPct val="110000"/>
              <a:buFont typeface="Wingdings" pitchFamily="2" charset="2"/>
              <a:buChar char="ü"/>
            </a:pPr>
            <a:r>
              <a:rPr lang="en-US" sz="2000" dirty="0" smtClean="0">
                <a:latin typeface="+mj-lt"/>
              </a:rPr>
              <a:t>Member </a:t>
            </a:r>
            <a:r>
              <a:rPr lang="en-US" sz="2000" dirty="0">
                <a:latin typeface="+mj-lt"/>
              </a:rPr>
              <a:t>States receiving IAEA assistance are obliged to apply IAEA Safety </a:t>
            </a:r>
            <a:r>
              <a:rPr lang="en-US" sz="2000" dirty="0" smtClean="0">
                <a:latin typeface="+mj-lt"/>
              </a:rPr>
              <a:t>Standards</a:t>
            </a:r>
          </a:p>
          <a:p>
            <a:pPr marL="342900" indent="-342900" algn="just">
              <a:spcBef>
                <a:spcPct val="20000"/>
              </a:spcBef>
              <a:spcAft>
                <a:spcPts val="1200"/>
              </a:spcAft>
              <a:buClr>
                <a:schemeClr val="tx1"/>
              </a:buClr>
              <a:buSzPct val="110000"/>
              <a:buFont typeface="Wingdings" pitchFamily="2" charset="2"/>
              <a:buChar char="ü"/>
            </a:pPr>
            <a:endParaRPr lang="en-GB" sz="2000" dirty="0" smtClean="0">
              <a:latin typeface="+mj-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22118"/>
            <a:ext cx="2303091" cy="224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02408" y="4365104"/>
            <a:ext cx="6839595" cy="1938992"/>
          </a:xfrm>
          <a:prstGeom prst="rect">
            <a:avLst/>
          </a:prstGeom>
          <a:solidFill>
            <a:schemeClr val="accent2">
              <a:lumMod val="40000"/>
              <a:lumOff val="60000"/>
            </a:schemeClr>
          </a:solidFill>
        </p:spPr>
        <p:txBody>
          <a:bodyPr wrap="square" rtlCol="0">
            <a:spAutoFit/>
          </a:bodyPr>
          <a:lstStyle/>
          <a:p>
            <a:r>
              <a:rPr lang="en-GB" i="1" dirty="0">
                <a:solidFill>
                  <a:schemeClr val="bg1">
                    <a:lumMod val="75000"/>
                  </a:schemeClr>
                </a:solidFill>
                <a:latin typeface="+mj-lt"/>
              </a:rPr>
              <a:t>Since in all FORO’s activities the scientific reference is the Agency and its Safety Standards, the FORO’s proactive approach is significantly contributing to increase the outreach of the Agency Statutory function. </a:t>
            </a:r>
          </a:p>
        </p:txBody>
      </p:sp>
    </p:spTree>
    <p:custDataLst>
      <p:tags r:id="rId1"/>
    </p:custDataLst>
    <p:extLst>
      <p:ext uri="{BB962C8B-B14F-4D97-AF65-F5344CB8AC3E}">
        <p14:creationId xmlns:p14="http://schemas.microsoft.com/office/powerpoint/2010/main" val="3529315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14116">
                                            <p:txEl>
                                              <p:pRg st="0" end="0"/>
                                            </p:txEl>
                                          </p:spTgt>
                                        </p:tgtEl>
                                        <p:attrNameLst>
                                          <p:attrName>style.visibility</p:attrName>
                                        </p:attrNameLst>
                                      </p:cBhvr>
                                      <p:to>
                                        <p:strVal val="visible"/>
                                      </p:to>
                                    </p:set>
                                    <p:anim calcmode="lin" valueType="num">
                                      <p:cBhvr additive="base">
                                        <p:cTn id="12" dur="500" fill="hold"/>
                                        <p:tgtEl>
                                          <p:spTgt spid="111411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1411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14116">
                                            <p:txEl>
                                              <p:pRg st="1" end="1"/>
                                            </p:txEl>
                                          </p:spTgt>
                                        </p:tgtEl>
                                        <p:attrNameLst>
                                          <p:attrName>style.visibility</p:attrName>
                                        </p:attrNameLst>
                                      </p:cBhvr>
                                      <p:to>
                                        <p:strVal val="visible"/>
                                      </p:to>
                                    </p:set>
                                    <p:anim calcmode="lin" valueType="num">
                                      <p:cBhvr additive="base">
                                        <p:cTn id="17" dur="500" fill="hold"/>
                                        <p:tgtEl>
                                          <p:spTgt spid="111411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141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lIns="92075" tIns="46038" rIns="92075" bIns="46038"/>
          <a:lstStyle/>
          <a:p>
            <a:pPr eaLnBrk="1" hangingPunct="1">
              <a:defRPr/>
            </a:pPr>
            <a:r>
              <a:rPr lang="en-US" sz="2800" dirty="0" smtClean="0"/>
              <a:t>OIEA - </a:t>
            </a:r>
            <a:r>
              <a:rPr lang="en-US" sz="2800" dirty="0" err="1" smtClean="0"/>
              <a:t>Normas</a:t>
            </a:r>
            <a:r>
              <a:rPr lang="en-US" sz="2800" dirty="0" smtClean="0"/>
              <a:t> de </a:t>
            </a:r>
            <a:r>
              <a:rPr lang="en-US" sz="2800" dirty="0" err="1"/>
              <a:t>S</a:t>
            </a:r>
            <a:r>
              <a:rPr lang="en-US" sz="2800" dirty="0" err="1" smtClean="0"/>
              <a:t>eguridad</a:t>
            </a:r>
            <a:endParaRPr lang="en-US" sz="2800" dirty="0" smtClean="0"/>
          </a:p>
        </p:txBody>
      </p:sp>
      <p:sp>
        <p:nvSpPr>
          <p:cNvPr id="13315" name="Rectangle 3"/>
          <p:cNvSpPr>
            <a:spLocks noGrp="1" noChangeArrowheads="1"/>
          </p:cNvSpPr>
          <p:nvPr>
            <p:ph type="body" idx="1"/>
          </p:nvPr>
        </p:nvSpPr>
        <p:spPr>
          <a:xfrm>
            <a:off x="117475" y="1185863"/>
            <a:ext cx="6398741" cy="730969"/>
          </a:xfrm>
        </p:spPr>
        <p:txBody>
          <a:bodyPr lIns="92075" tIns="46038" rIns="92075" bIns="46038"/>
          <a:lstStyle/>
          <a:p>
            <a:pPr algn="just">
              <a:lnSpc>
                <a:spcPct val="90000"/>
              </a:lnSpc>
              <a:buClr>
                <a:schemeClr val="tx1"/>
              </a:buClr>
              <a:buFont typeface="Wingdings" pitchFamily="2" charset="2"/>
              <a:buChar char="ü"/>
            </a:pPr>
            <a:r>
              <a:rPr lang="es-ES" sz="2400" kern="1200" dirty="0" smtClean="0">
                <a:solidFill>
                  <a:schemeClr val="tx1"/>
                </a:solidFill>
                <a:latin typeface="+mj-lt"/>
              </a:rPr>
              <a:t>Las normas </a:t>
            </a:r>
            <a:r>
              <a:rPr lang="es-ES" sz="2400" kern="1200" dirty="0">
                <a:solidFill>
                  <a:schemeClr val="tx1"/>
                </a:solidFill>
                <a:latin typeface="+mj-lt"/>
              </a:rPr>
              <a:t>de seguridad del OIEA no son jurídicamente vinculantes para los Estados Miembros, éstos pueden adoptarlas, a su discreción</a:t>
            </a:r>
            <a:endParaRPr lang="en-US" sz="2400" kern="1200" dirty="0">
              <a:solidFill>
                <a:schemeClr val="tx1"/>
              </a:solidFill>
              <a:latin typeface="+mj-lt"/>
            </a:endParaRPr>
          </a:p>
        </p:txBody>
      </p:sp>
      <p:sp>
        <p:nvSpPr>
          <p:cNvPr id="1114116" name="Rectangle 4"/>
          <p:cNvSpPr>
            <a:spLocks noChangeArrowheads="1"/>
          </p:cNvSpPr>
          <p:nvPr/>
        </p:nvSpPr>
        <p:spPr bwMode="auto">
          <a:xfrm>
            <a:off x="280690" y="2636912"/>
            <a:ext cx="884555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just">
              <a:spcBef>
                <a:spcPct val="20000"/>
              </a:spcBef>
              <a:buClr>
                <a:schemeClr val="tx1"/>
              </a:buClr>
              <a:buSzPct val="110000"/>
              <a:buFont typeface="Wingdings" pitchFamily="2" charset="2"/>
              <a:buChar char="ü"/>
            </a:pPr>
            <a:r>
              <a:rPr lang="en-US" sz="2000" dirty="0" smtClean="0">
                <a:solidFill>
                  <a:srgbClr val="FFFF00"/>
                </a:solidFill>
                <a:latin typeface="+mj-lt"/>
              </a:rPr>
              <a:t>No obstante</a:t>
            </a:r>
            <a:r>
              <a:rPr lang="en-US" sz="2000" dirty="0" smtClean="0">
                <a:latin typeface="+mj-lt"/>
              </a:rPr>
              <a:t>, </a:t>
            </a:r>
            <a:r>
              <a:rPr lang="es-ES" sz="2000" dirty="0" smtClean="0">
                <a:latin typeface="+mj-lt"/>
              </a:rPr>
              <a:t>las </a:t>
            </a:r>
            <a:r>
              <a:rPr lang="es-ES" sz="2000" dirty="0">
                <a:latin typeface="+mj-lt"/>
              </a:rPr>
              <a:t>normas de seguridad del OIEA son vinculantes para el OIEA en relación con sus propias operaciones y para </a:t>
            </a:r>
            <a:r>
              <a:rPr lang="es-ES" sz="2000" dirty="0" smtClean="0">
                <a:latin typeface="+mj-lt"/>
              </a:rPr>
              <a:t>la </a:t>
            </a:r>
            <a:r>
              <a:rPr lang="es-ES" sz="2000" dirty="0">
                <a:latin typeface="+mj-lt"/>
              </a:rPr>
              <a:t>asistencia </a:t>
            </a:r>
            <a:r>
              <a:rPr lang="es-ES" sz="2000" dirty="0" smtClean="0">
                <a:latin typeface="+mj-lt"/>
              </a:rPr>
              <a:t>suministrada por el OIEA y</a:t>
            </a:r>
            <a:endParaRPr lang="en-US" sz="2000" dirty="0">
              <a:latin typeface="+mj-lt"/>
            </a:endParaRPr>
          </a:p>
          <a:p>
            <a:pPr marL="342900" indent="-342900" algn="just">
              <a:spcBef>
                <a:spcPct val="20000"/>
              </a:spcBef>
              <a:buClr>
                <a:schemeClr val="tx1"/>
              </a:buClr>
              <a:buSzPct val="110000"/>
              <a:buFont typeface="Wingdings" pitchFamily="2" charset="2"/>
              <a:buChar char="ü"/>
            </a:pPr>
            <a:r>
              <a:rPr lang="es-ES" sz="2000" dirty="0">
                <a:latin typeface="+mj-lt"/>
              </a:rPr>
              <a:t>Los Estados miembros que reciban asistencia del OIEA están obligados a aplicar las normas de seguridad del OIEA</a:t>
            </a:r>
            <a:endParaRPr lang="en-GB" sz="2000" dirty="0" smtClean="0">
              <a:latin typeface="+mj-lt"/>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22118"/>
            <a:ext cx="2303091" cy="224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12156" y="4509120"/>
            <a:ext cx="6839595" cy="1631216"/>
          </a:xfrm>
          <a:prstGeom prst="rect">
            <a:avLst/>
          </a:prstGeom>
          <a:solidFill>
            <a:schemeClr val="accent2">
              <a:lumMod val="40000"/>
              <a:lumOff val="60000"/>
            </a:schemeClr>
          </a:solidFill>
        </p:spPr>
        <p:txBody>
          <a:bodyPr wrap="square" rtlCol="0">
            <a:spAutoFit/>
          </a:bodyPr>
          <a:lstStyle/>
          <a:p>
            <a:r>
              <a:rPr lang="es-ES" sz="2000" i="1" dirty="0">
                <a:solidFill>
                  <a:schemeClr val="bg1">
                    <a:lumMod val="75000"/>
                  </a:schemeClr>
                </a:solidFill>
                <a:latin typeface="+mj-lt"/>
              </a:rPr>
              <a:t>Como en todas las actividades del FORO la referencia científica es la </a:t>
            </a:r>
            <a:r>
              <a:rPr lang="es-ES" sz="2000" i="1" dirty="0" smtClean="0">
                <a:solidFill>
                  <a:schemeClr val="bg1">
                    <a:lumMod val="75000"/>
                  </a:schemeClr>
                </a:solidFill>
                <a:latin typeface="+mj-lt"/>
              </a:rPr>
              <a:t>OIEA </a:t>
            </a:r>
            <a:r>
              <a:rPr lang="es-ES" sz="2000" i="1" dirty="0">
                <a:solidFill>
                  <a:schemeClr val="bg1">
                    <a:lumMod val="75000"/>
                  </a:schemeClr>
                </a:solidFill>
                <a:latin typeface="+mj-lt"/>
              </a:rPr>
              <a:t>y sus normas de seguridad, el enfoque proactivo del FORO está contribuyendo de manera significativa a aumentar el alcance de la función estatutaria </a:t>
            </a:r>
            <a:r>
              <a:rPr lang="es-ES" sz="2000" i="1" dirty="0" smtClean="0">
                <a:solidFill>
                  <a:schemeClr val="bg1">
                    <a:lumMod val="75000"/>
                  </a:schemeClr>
                </a:solidFill>
                <a:latin typeface="+mj-lt"/>
              </a:rPr>
              <a:t>del OIEA</a:t>
            </a:r>
            <a:endParaRPr lang="en-GB" sz="2000" i="1" dirty="0">
              <a:solidFill>
                <a:schemeClr val="bg1">
                  <a:lumMod val="75000"/>
                </a:schemeClr>
              </a:solidFill>
              <a:latin typeface="+mj-lt"/>
            </a:endParaRPr>
          </a:p>
        </p:txBody>
      </p:sp>
    </p:spTree>
    <p:custDataLst>
      <p:tags r:id="rId1"/>
    </p:custDataLst>
    <p:extLst>
      <p:ext uri="{BB962C8B-B14F-4D97-AF65-F5344CB8AC3E}">
        <p14:creationId xmlns:p14="http://schemas.microsoft.com/office/powerpoint/2010/main" val="9825901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14116">
                                            <p:txEl>
                                              <p:pRg st="0" end="0"/>
                                            </p:txEl>
                                          </p:spTgt>
                                        </p:tgtEl>
                                        <p:attrNameLst>
                                          <p:attrName>style.visibility</p:attrName>
                                        </p:attrNameLst>
                                      </p:cBhvr>
                                      <p:to>
                                        <p:strVal val="visible"/>
                                      </p:to>
                                    </p:set>
                                    <p:anim calcmode="lin" valueType="num">
                                      <p:cBhvr additive="base">
                                        <p:cTn id="12" dur="500" fill="hold"/>
                                        <p:tgtEl>
                                          <p:spTgt spid="111411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141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FORO </a:t>
            </a:r>
            <a:r>
              <a:rPr lang="en-GB" dirty="0" err="1" smtClean="0"/>
              <a:t>Extrabudgetary</a:t>
            </a:r>
            <a:r>
              <a:rPr lang="en-GB" dirty="0" smtClean="0"/>
              <a:t> Programme (EBP)</a:t>
            </a:r>
            <a:endParaRPr lang="en-GB" dirty="0"/>
          </a:p>
        </p:txBody>
      </p:sp>
      <p:sp>
        <p:nvSpPr>
          <p:cNvPr id="3" name="Content Placeholder 2"/>
          <p:cNvSpPr>
            <a:spLocks noGrp="1"/>
          </p:cNvSpPr>
          <p:nvPr>
            <p:ph idx="1"/>
          </p:nvPr>
        </p:nvSpPr>
        <p:spPr>
          <a:xfrm>
            <a:off x="179512" y="1308100"/>
            <a:ext cx="8593137" cy="4572000"/>
          </a:xfrm>
        </p:spPr>
        <p:txBody>
          <a:bodyPr/>
          <a:lstStyle/>
          <a:p>
            <a:r>
              <a:rPr lang="en-GB" dirty="0" smtClean="0"/>
              <a:t>Donor countries: </a:t>
            </a:r>
          </a:p>
          <a:p>
            <a:pPr lvl="1"/>
            <a:r>
              <a:rPr lang="en-GB" sz="2000" dirty="0" smtClean="0"/>
              <a:t>Argentina</a:t>
            </a:r>
            <a:r>
              <a:rPr lang="en-GB" sz="2000" dirty="0"/>
              <a:t>, Brazil, Chile, Cuba, Mexico, Peru, Spain and </a:t>
            </a:r>
            <a:r>
              <a:rPr lang="en-GB" sz="2000" dirty="0" smtClean="0"/>
              <a:t>Uruguay</a:t>
            </a:r>
          </a:p>
          <a:p>
            <a:r>
              <a:rPr lang="en-GB" dirty="0" smtClean="0"/>
              <a:t>EBP is administrated by IAEA Department of Nuclear Safety and Security (NS)</a:t>
            </a:r>
          </a:p>
          <a:p>
            <a:r>
              <a:rPr lang="en-GB" dirty="0" smtClean="0"/>
              <a:t>NS team working for FORO:</a:t>
            </a:r>
          </a:p>
          <a:p>
            <a:pPr lvl="1"/>
            <a:r>
              <a:rPr lang="en-GB" sz="2000" dirty="0" smtClean="0"/>
              <a:t>FORO scientific-secretary: Paul Woodhouse</a:t>
            </a:r>
          </a:p>
          <a:p>
            <a:pPr lvl="1"/>
            <a:r>
              <a:rPr lang="en-GB" sz="2000" dirty="0" smtClean="0"/>
              <a:t>FORO coordinator: Rejane </a:t>
            </a:r>
            <a:r>
              <a:rPr lang="en-GB" sz="2000" dirty="0" err="1" smtClean="0"/>
              <a:t>Spiegelberg</a:t>
            </a:r>
            <a:r>
              <a:rPr lang="en-GB" sz="2000" dirty="0" smtClean="0"/>
              <a:t> Planer</a:t>
            </a:r>
          </a:p>
          <a:p>
            <a:pPr lvl="1"/>
            <a:r>
              <a:rPr lang="en-GB" sz="2000" dirty="0" smtClean="0"/>
              <a:t>One clerical support – Iwona </a:t>
            </a:r>
            <a:r>
              <a:rPr lang="en-GB" sz="2000" dirty="0" err="1" smtClean="0"/>
              <a:t>Gardon</a:t>
            </a:r>
            <a:r>
              <a:rPr lang="en-GB" sz="2000" dirty="0" smtClean="0"/>
              <a:t>,  Annemarie </a:t>
            </a:r>
            <a:r>
              <a:rPr lang="en-GB" sz="2000" dirty="0" err="1" smtClean="0"/>
              <a:t>Bjerre</a:t>
            </a:r>
            <a:endParaRPr lang="en-GB" sz="2000" dirty="0" smtClean="0"/>
          </a:p>
          <a:p>
            <a:pPr lvl="1"/>
            <a:r>
              <a:rPr lang="en-GB" sz="2000" dirty="0"/>
              <a:t>9</a:t>
            </a:r>
            <a:r>
              <a:rPr lang="en-GB" sz="2000" dirty="0" smtClean="0"/>
              <a:t> Technical </a:t>
            </a:r>
            <a:r>
              <a:rPr lang="en-GB" sz="2000" dirty="0"/>
              <a:t>officers at the NS divisions and units</a:t>
            </a:r>
          </a:p>
          <a:p>
            <a:pPr lvl="1"/>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017" t="90520" r="8795" b="2071"/>
          <a:stretch/>
        </p:blipFill>
        <p:spPr>
          <a:xfrm>
            <a:off x="2987824" y="749300"/>
            <a:ext cx="5918200" cy="520700"/>
          </a:xfrm>
          <a:prstGeom prst="rect">
            <a:avLst/>
          </a:prstGeom>
        </p:spPr>
      </p:pic>
    </p:spTree>
    <p:extLst>
      <p:ext uri="{BB962C8B-B14F-4D97-AF65-F5344CB8AC3E}">
        <p14:creationId xmlns:p14="http://schemas.microsoft.com/office/powerpoint/2010/main" val="739528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Programa</a:t>
            </a:r>
            <a:r>
              <a:rPr lang="en-GB" dirty="0"/>
              <a:t> </a:t>
            </a:r>
            <a:r>
              <a:rPr lang="en-GB" dirty="0" err="1"/>
              <a:t>extrapresupuestario</a:t>
            </a:r>
            <a:r>
              <a:rPr lang="en-GB" dirty="0"/>
              <a:t> </a:t>
            </a:r>
            <a:r>
              <a:rPr lang="en-GB" dirty="0" smtClean="0"/>
              <a:t>FORO (</a:t>
            </a:r>
            <a:r>
              <a:rPr lang="en-GB" dirty="0"/>
              <a:t>EBP</a:t>
            </a:r>
            <a:r>
              <a:rPr lang="en-GB" dirty="0" smtClean="0"/>
              <a:t>)</a:t>
            </a:r>
            <a:endParaRPr lang="en-GB" dirty="0"/>
          </a:p>
        </p:txBody>
      </p:sp>
      <p:sp>
        <p:nvSpPr>
          <p:cNvPr id="3" name="Content Placeholder 2"/>
          <p:cNvSpPr>
            <a:spLocks noGrp="1"/>
          </p:cNvSpPr>
          <p:nvPr>
            <p:ph idx="1"/>
          </p:nvPr>
        </p:nvSpPr>
        <p:spPr>
          <a:xfrm>
            <a:off x="179512" y="1308100"/>
            <a:ext cx="8593137" cy="4857204"/>
          </a:xfrm>
        </p:spPr>
        <p:txBody>
          <a:bodyPr/>
          <a:lstStyle/>
          <a:p>
            <a:pPr>
              <a:spcAft>
                <a:spcPts val="600"/>
              </a:spcAft>
            </a:pPr>
            <a:r>
              <a:rPr lang="en-GB" sz="2800" dirty="0"/>
              <a:t>Los </a:t>
            </a:r>
            <a:r>
              <a:rPr lang="en-GB" sz="2800" dirty="0" err="1"/>
              <a:t>países</a:t>
            </a:r>
            <a:r>
              <a:rPr lang="en-GB" sz="2800" dirty="0"/>
              <a:t> </a:t>
            </a:r>
            <a:r>
              <a:rPr lang="en-GB" sz="2800" dirty="0" err="1"/>
              <a:t>donantes</a:t>
            </a:r>
            <a:r>
              <a:rPr lang="en-GB" dirty="0"/>
              <a:t>: </a:t>
            </a:r>
            <a:endParaRPr lang="en-GB" dirty="0" smtClean="0"/>
          </a:p>
          <a:p>
            <a:pPr lvl="1"/>
            <a:r>
              <a:rPr lang="en-GB" sz="2000" dirty="0" smtClean="0"/>
              <a:t>Argentina</a:t>
            </a:r>
            <a:r>
              <a:rPr lang="en-GB" sz="2000" dirty="0"/>
              <a:t>, </a:t>
            </a:r>
            <a:r>
              <a:rPr lang="en-GB" sz="2000" dirty="0" smtClean="0"/>
              <a:t>Brasil</a:t>
            </a:r>
            <a:r>
              <a:rPr lang="en-GB" sz="2000" dirty="0"/>
              <a:t>, Chile, Cuba, </a:t>
            </a:r>
            <a:r>
              <a:rPr lang="en-GB" sz="2000" dirty="0" err="1" smtClean="0"/>
              <a:t>España</a:t>
            </a:r>
            <a:r>
              <a:rPr lang="en-GB" sz="2000" dirty="0" smtClean="0"/>
              <a:t>, México</a:t>
            </a:r>
            <a:r>
              <a:rPr lang="en-GB" sz="2000" dirty="0"/>
              <a:t>, </a:t>
            </a:r>
            <a:r>
              <a:rPr lang="en-GB" sz="2000" dirty="0" smtClean="0"/>
              <a:t>Peru e Uruguay</a:t>
            </a:r>
          </a:p>
          <a:p>
            <a:pPr>
              <a:spcAft>
                <a:spcPts val="600"/>
              </a:spcAft>
            </a:pPr>
            <a:r>
              <a:rPr lang="es-ES" sz="2800" dirty="0"/>
              <a:t>EBP es administrado por el Departamento de Seguridad Nuclear del OIEA y la Seguridad (NS</a:t>
            </a:r>
            <a:r>
              <a:rPr lang="es-ES" sz="2800" dirty="0" smtClean="0"/>
              <a:t>)</a:t>
            </a:r>
          </a:p>
          <a:p>
            <a:pPr>
              <a:spcAft>
                <a:spcPts val="600"/>
              </a:spcAft>
            </a:pPr>
            <a:r>
              <a:rPr lang="en-GB" sz="2800" dirty="0" err="1" smtClean="0"/>
              <a:t>Equipo</a:t>
            </a:r>
            <a:r>
              <a:rPr lang="en-GB" sz="2800" dirty="0" smtClean="0"/>
              <a:t> de </a:t>
            </a:r>
            <a:r>
              <a:rPr lang="en-GB" sz="2800" dirty="0" err="1" smtClean="0"/>
              <a:t>trabajo</a:t>
            </a:r>
            <a:r>
              <a:rPr lang="en-GB" sz="2800" dirty="0" smtClean="0"/>
              <a:t> de FORO: </a:t>
            </a:r>
          </a:p>
          <a:p>
            <a:pPr lvl="1"/>
            <a:r>
              <a:rPr lang="en-GB" sz="2000" dirty="0" err="1" smtClean="0"/>
              <a:t>Secretario-científico</a:t>
            </a:r>
            <a:r>
              <a:rPr lang="en-GB" sz="2000" dirty="0" smtClean="0"/>
              <a:t>: Paul Woodhouse</a:t>
            </a:r>
          </a:p>
          <a:p>
            <a:pPr lvl="1"/>
            <a:r>
              <a:rPr lang="en-GB" sz="2000" dirty="0" err="1" smtClean="0"/>
              <a:t>Coordinadora</a:t>
            </a:r>
            <a:r>
              <a:rPr lang="en-GB" sz="2000" dirty="0" smtClean="0"/>
              <a:t>: Rejane </a:t>
            </a:r>
            <a:r>
              <a:rPr lang="en-GB" sz="2000" dirty="0" err="1" smtClean="0"/>
              <a:t>Spiegelberg</a:t>
            </a:r>
            <a:r>
              <a:rPr lang="en-GB" sz="2000" dirty="0" smtClean="0"/>
              <a:t> Planer</a:t>
            </a:r>
          </a:p>
          <a:p>
            <a:pPr lvl="1"/>
            <a:r>
              <a:rPr lang="en-GB" sz="2000" dirty="0" err="1" smtClean="0"/>
              <a:t>Apoyo</a:t>
            </a:r>
            <a:r>
              <a:rPr lang="en-GB" sz="2000" dirty="0" smtClean="0"/>
              <a:t> </a:t>
            </a:r>
            <a:r>
              <a:rPr lang="en-GB" sz="2000" dirty="0" err="1" smtClean="0"/>
              <a:t>administrativo</a:t>
            </a:r>
            <a:r>
              <a:rPr lang="en-GB" sz="2000" dirty="0" smtClean="0"/>
              <a:t>: Iwona </a:t>
            </a:r>
            <a:r>
              <a:rPr lang="en-GB" sz="2000" dirty="0" err="1" smtClean="0"/>
              <a:t>Gardon</a:t>
            </a:r>
            <a:r>
              <a:rPr lang="en-GB" sz="2000" dirty="0" smtClean="0"/>
              <a:t>, Annemarie </a:t>
            </a:r>
            <a:r>
              <a:rPr lang="en-GB" sz="2000" dirty="0" err="1" smtClean="0"/>
              <a:t>Bjerre</a:t>
            </a:r>
            <a:endParaRPr lang="en-GB" sz="2000" dirty="0" smtClean="0"/>
          </a:p>
          <a:p>
            <a:pPr lvl="1"/>
            <a:r>
              <a:rPr lang="en-GB" sz="2000" dirty="0"/>
              <a:t>9</a:t>
            </a:r>
            <a:r>
              <a:rPr lang="en-GB" sz="2000" dirty="0" smtClean="0"/>
              <a:t> </a:t>
            </a:r>
            <a:r>
              <a:rPr lang="en-GB" sz="2000" dirty="0" err="1" smtClean="0"/>
              <a:t>oficiales</a:t>
            </a:r>
            <a:r>
              <a:rPr lang="en-GB" sz="2000" dirty="0" smtClean="0"/>
              <a:t> </a:t>
            </a:r>
            <a:r>
              <a:rPr lang="en-GB" sz="2000" dirty="0" err="1" smtClean="0"/>
              <a:t>técnicos</a:t>
            </a:r>
            <a:r>
              <a:rPr lang="en-GB" sz="2000" dirty="0" smtClean="0"/>
              <a:t> en </a:t>
            </a:r>
            <a:r>
              <a:rPr lang="en-GB" sz="2000" dirty="0" err="1" smtClean="0"/>
              <a:t>las</a:t>
            </a:r>
            <a:r>
              <a:rPr lang="en-GB" sz="2000" dirty="0" smtClean="0"/>
              <a:t> </a:t>
            </a:r>
            <a:r>
              <a:rPr lang="en-GB" sz="2000" dirty="0" err="1" smtClean="0"/>
              <a:t>divisiones</a:t>
            </a:r>
            <a:r>
              <a:rPr lang="en-GB" sz="2000" dirty="0" smtClean="0"/>
              <a:t> e </a:t>
            </a:r>
            <a:r>
              <a:rPr lang="en-GB" sz="2000" dirty="0" err="1" smtClean="0"/>
              <a:t>unidades</a:t>
            </a:r>
            <a:r>
              <a:rPr lang="en-GB" sz="2000" dirty="0" smtClean="0"/>
              <a:t> </a:t>
            </a:r>
            <a:r>
              <a:rPr lang="en-GB" sz="2000" dirty="0" err="1" smtClean="0"/>
              <a:t>técnicas</a:t>
            </a:r>
            <a:r>
              <a:rPr lang="en-GB" sz="2000" dirty="0" smtClean="0"/>
              <a:t> en NS</a:t>
            </a:r>
            <a:endParaRPr lang="en-GB"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017" t="90520" r="8795" b="2071"/>
          <a:stretch/>
        </p:blipFill>
        <p:spPr>
          <a:xfrm>
            <a:off x="2987824" y="749300"/>
            <a:ext cx="5918200" cy="520700"/>
          </a:xfrm>
          <a:prstGeom prst="rect">
            <a:avLst/>
          </a:prstGeom>
        </p:spPr>
      </p:pic>
    </p:spTree>
    <p:extLst>
      <p:ext uri="{BB962C8B-B14F-4D97-AF65-F5344CB8AC3E}">
        <p14:creationId xmlns:p14="http://schemas.microsoft.com/office/powerpoint/2010/main" val="663826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534400" cy="762000"/>
          </a:xfrm>
        </p:spPr>
        <p:txBody>
          <a:bodyPr/>
          <a:lstStyle/>
          <a:p>
            <a:r>
              <a:rPr lang="en-GB" dirty="0" smtClean="0"/>
              <a:t>FORO Thematic </a:t>
            </a:r>
            <a:r>
              <a:rPr lang="en-GB" dirty="0"/>
              <a:t>A</a:t>
            </a:r>
            <a:r>
              <a:rPr lang="en-GB" dirty="0" smtClean="0"/>
              <a:t>reas</a:t>
            </a:r>
            <a:endParaRPr lang="en-GB" dirty="0"/>
          </a:p>
        </p:txBody>
      </p:sp>
      <p:sp>
        <p:nvSpPr>
          <p:cNvPr id="3" name="Content Placeholder 2"/>
          <p:cNvSpPr>
            <a:spLocks noGrp="1"/>
          </p:cNvSpPr>
          <p:nvPr>
            <p:ph idx="1"/>
          </p:nvPr>
        </p:nvSpPr>
        <p:spPr>
          <a:xfrm>
            <a:off x="282575" y="1196752"/>
            <a:ext cx="8593138" cy="4899248"/>
          </a:xfrm>
        </p:spPr>
        <p:txBody>
          <a:bodyPr>
            <a:normAutofit fontScale="70000" lnSpcReduction="20000"/>
          </a:bodyPr>
          <a:lstStyle/>
          <a:p>
            <a:pPr marL="514350" indent="-514350">
              <a:buFont typeface="+mj-lt"/>
              <a:buAutoNum type="arabicPeriod"/>
            </a:pPr>
            <a:r>
              <a:rPr lang="en-GB" dirty="0"/>
              <a:t>Radiation protection of workers</a:t>
            </a:r>
          </a:p>
          <a:p>
            <a:pPr marL="514350" indent="-514350">
              <a:buFont typeface="+mj-lt"/>
              <a:buAutoNum type="arabicPeriod"/>
            </a:pPr>
            <a:r>
              <a:rPr lang="en-GB" dirty="0"/>
              <a:t>Radiation protection of patients</a:t>
            </a:r>
          </a:p>
          <a:p>
            <a:pPr marL="514350" indent="-514350">
              <a:buFont typeface="+mj-lt"/>
              <a:buAutoNum type="arabicPeriod"/>
            </a:pPr>
            <a:r>
              <a:rPr lang="en-GB" dirty="0"/>
              <a:t>Radiation </a:t>
            </a:r>
            <a:r>
              <a:rPr lang="en-GB" dirty="0" smtClean="0"/>
              <a:t>protection </a:t>
            </a:r>
            <a:r>
              <a:rPr lang="en-GB" dirty="0"/>
              <a:t>of public and environment</a:t>
            </a:r>
          </a:p>
          <a:p>
            <a:pPr marL="514350" indent="-514350">
              <a:buFont typeface="+mj-lt"/>
              <a:buAutoNum type="arabicPeriod"/>
            </a:pPr>
            <a:r>
              <a:rPr lang="en-GB" dirty="0"/>
              <a:t>Emergency preparedness and response</a:t>
            </a:r>
          </a:p>
          <a:p>
            <a:pPr marL="514350" indent="-514350">
              <a:buFont typeface="+mj-lt"/>
              <a:buAutoNum type="arabicPeriod"/>
            </a:pPr>
            <a:r>
              <a:rPr lang="en-GB" dirty="0"/>
              <a:t>Accident and Incident Investigation</a:t>
            </a:r>
          </a:p>
          <a:p>
            <a:pPr marL="514350" indent="-514350">
              <a:buFont typeface="+mj-lt"/>
              <a:buAutoNum type="arabicPeriod"/>
            </a:pPr>
            <a:r>
              <a:rPr lang="en-GB" dirty="0"/>
              <a:t>Control of radiation sources</a:t>
            </a:r>
          </a:p>
          <a:p>
            <a:pPr marL="514350" indent="-514350">
              <a:buFont typeface="+mj-lt"/>
              <a:buAutoNum type="arabicPeriod"/>
            </a:pPr>
            <a:r>
              <a:rPr lang="en-GB" dirty="0"/>
              <a:t>Decommissioning of installations</a:t>
            </a:r>
          </a:p>
          <a:p>
            <a:pPr marL="514350" indent="-514350">
              <a:buFont typeface="+mj-lt"/>
              <a:buAutoNum type="arabicPeriod"/>
            </a:pPr>
            <a:r>
              <a:rPr lang="en-GB" dirty="0"/>
              <a:t>Radioactive waste management</a:t>
            </a:r>
          </a:p>
          <a:p>
            <a:pPr marL="514350" indent="-514350">
              <a:buFont typeface="+mj-lt"/>
              <a:buAutoNum type="arabicPeriod"/>
            </a:pPr>
            <a:r>
              <a:rPr lang="en-GB" dirty="0"/>
              <a:t>Nuclear safety</a:t>
            </a:r>
          </a:p>
          <a:p>
            <a:pPr marL="514350" indent="-514350">
              <a:buFont typeface="+mj-lt"/>
              <a:buAutoNum type="arabicPeriod"/>
            </a:pPr>
            <a:r>
              <a:rPr lang="en-GB" dirty="0"/>
              <a:t>Transport of radioactive material</a:t>
            </a:r>
          </a:p>
          <a:p>
            <a:pPr marL="514350" indent="-514350">
              <a:buFont typeface="+mj-lt"/>
              <a:buAutoNum type="arabicPeriod"/>
            </a:pPr>
            <a:r>
              <a:rPr lang="en-GB" dirty="0"/>
              <a:t>Legal issues</a:t>
            </a:r>
          </a:p>
          <a:p>
            <a:pPr marL="514350" indent="-514350">
              <a:buFont typeface="+mj-lt"/>
              <a:buAutoNum type="arabicPeriod"/>
            </a:pPr>
            <a:r>
              <a:rPr lang="en-GB" dirty="0"/>
              <a:t>Human and organizational factors</a:t>
            </a:r>
          </a:p>
          <a:p>
            <a:pPr marL="514350" indent="-514350">
              <a:buFont typeface="+mj-lt"/>
              <a:buAutoNum type="arabicPeriod"/>
            </a:pPr>
            <a:r>
              <a:rPr lang="en-GB" dirty="0"/>
              <a:t>Physical security</a:t>
            </a:r>
          </a:p>
          <a:p>
            <a:endParaRPr lang="es-ES" dirty="0"/>
          </a:p>
          <a:p>
            <a:endParaRPr lang="es-ES" dirty="0"/>
          </a:p>
          <a:p>
            <a:endParaRPr lang="en-GB" dirty="0"/>
          </a:p>
        </p:txBody>
      </p:sp>
      <p:pic>
        <p:nvPicPr>
          <p:cNvPr id="6" name="Picture 2" descr="Imagen princip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062" y="1573879"/>
            <a:ext cx="1383407" cy="1037555"/>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Imagen princip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688" y="699167"/>
            <a:ext cx="1339374" cy="890736"/>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4535" y="2532839"/>
            <a:ext cx="1524287" cy="1107203"/>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280" y="3304218"/>
            <a:ext cx="1383407" cy="1039578"/>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7624" y="3657532"/>
            <a:ext cx="1479312" cy="1070326"/>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8703" y="4744378"/>
            <a:ext cx="1538766" cy="987549"/>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8859" y="5525318"/>
            <a:ext cx="1618796" cy="1079724"/>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5218" y="5544552"/>
            <a:ext cx="1629916" cy="1060490"/>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4663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1" y="1916832"/>
            <a:ext cx="9144000" cy="1564779"/>
          </a:xfrm>
        </p:spPr>
        <p:txBody>
          <a:bodyPr>
            <a:normAutofit/>
          </a:bodyPr>
          <a:lstStyle/>
          <a:p>
            <a:r>
              <a:rPr lang="en-GB" sz="3200" dirty="0" err="1" smtClean="0"/>
              <a:t>Cooperación</a:t>
            </a:r>
            <a:r>
              <a:rPr lang="en-GB" sz="3200" dirty="0" smtClean="0"/>
              <a:t> </a:t>
            </a:r>
            <a:br>
              <a:rPr lang="en-GB" sz="3200" dirty="0" smtClean="0"/>
            </a:br>
            <a:r>
              <a:rPr lang="en-GB" sz="3200" dirty="0" smtClean="0"/>
              <a:t>OIEA-FORO en la </a:t>
            </a:r>
            <a:r>
              <a:rPr lang="en-GB" sz="3200" dirty="0" err="1"/>
              <a:t>región</a:t>
            </a:r>
            <a:r>
              <a:rPr lang="en-GB" sz="3200" dirty="0"/>
              <a:t> </a:t>
            </a:r>
            <a:r>
              <a:rPr lang="en-GB" sz="3200" dirty="0" err="1" smtClean="0"/>
              <a:t>Iberoamericana</a:t>
            </a:r>
            <a:endParaRPr lang="en-GB" sz="3200" dirty="0"/>
          </a:p>
        </p:txBody>
      </p:sp>
      <p:sp>
        <p:nvSpPr>
          <p:cNvPr id="3" name="Subtitle 2"/>
          <p:cNvSpPr>
            <a:spLocks noGrp="1"/>
          </p:cNvSpPr>
          <p:nvPr>
            <p:ph type="subTitle" idx="1"/>
          </p:nvPr>
        </p:nvSpPr>
        <p:spPr>
          <a:xfrm>
            <a:off x="0" y="3429000"/>
            <a:ext cx="9144000" cy="1512168"/>
          </a:xfrm>
        </p:spPr>
        <p:txBody>
          <a:bodyPr/>
          <a:lstStyle/>
          <a:p>
            <a:r>
              <a:rPr lang="en-GB" sz="2400" dirty="0" err="1" smtClean="0">
                <a:solidFill>
                  <a:schemeClr val="tx1"/>
                </a:solidFill>
              </a:rPr>
              <a:t>Sr</a:t>
            </a:r>
            <a:r>
              <a:rPr lang="en-GB" sz="2400" dirty="0" smtClean="0">
                <a:solidFill>
                  <a:schemeClr val="tx1"/>
                </a:solidFill>
              </a:rPr>
              <a:t> </a:t>
            </a:r>
            <a:r>
              <a:rPr lang="en-GB" sz="2400" dirty="0">
                <a:solidFill>
                  <a:schemeClr val="tx1"/>
                </a:solidFill>
              </a:rPr>
              <a:t>Luis Carlos </a:t>
            </a:r>
            <a:r>
              <a:rPr lang="en-GB" sz="2400" dirty="0">
                <a:solidFill>
                  <a:schemeClr val="tx1"/>
                </a:solidFill>
              </a:rPr>
              <a:t>Longoria </a:t>
            </a:r>
            <a:r>
              <a:rPr lang="en-GB" sz="2400">
                <a:solidFill>
                  <a:schemeClr val="tx1"/>
                </a:solidFill>
              </a:rPr>
              <a:t>Gándara</a:t>
            </a:r>
            <a:endParaRPr lang="en-GB" sz="2400" dirty="0" smtClean="0">
              <a:solidFill>
                <a:schemeClr val="tx1"/>
              </a:solidFill>
            </a:endParaRPr>
          </a:p>
          <a:p>
            <a:r>
              <a:rPr lang="en-GB" sz="2000" dirty="0" smtClean="0">
                <a:solidFill>
                  <a:schemeClr val="tx1"/>
                </a:solidFill>
              </a:rPr>
              <a:t> </a:t>
            </a:r>
            <a:r>
              <a:rPr lang="en-GB" sz="1600" dirty="0" smtClean="0">
                <a:solidFill>
                  <a:schemeClr val="tx1"/>
                </a:solidFill>
              </a:rPr>
              <a:t>Director de la </a:t>
            </a:r>
            <a:r>
              <a:rPr lang="en-GB" sz="1600" dirty="0" err="1">
                <a:solidFill>
                  <a:schemeClr val="tx1"/>
                </a:solidFill>
              </a:rPr>
              <a:t>División</a:t>
            </a:r>
            <a:r>
              <a:rPr lang="en-GB" sz="1600" dirty="0">
                <a:solidFill>
                  <a:schemeClr val="tx1"/>
                </a:solidFill>
              </a:rPr>
              <a:t> </a:t>
            </a:r>
            <a:r>
              <a:rPr lang="en-GB" sz="1600" dirty="0" err="1" smtClean="0">
                <a:solidFill>
                  <a:schemeClr val="tx1"/>
                </a:solidFill>
              </a:rPr>
              <a:t>para</a:t>
            </a:r>
            <a:r>
              <a:rPr lang="en-GB" sz="1600" dirty="0" smtClean="0">
                <a:solidFill>
                  <a:schemeClr val="tx1"/>
                </a:solidFill>
              </a:rPr>
              <a:t> America Latina, </a:t>
            </a:r>
            <a:r>
              <a:rPr lang="en-GB" sz="1600" dirty="0" err="1" smtClean="0">
                <a:solidFill>
                  <a:schemeClr val="tx1"/>
                </a:solidFill>
              </a:rPr>
              <a:t>Departmento</a:t>
            </a:r>
            <a:r>
              <a:rPr lang="en-GB" sz="1600" dirty="0" smtClean="0">
                <a:solidFill>
                  <a:schemeClr val="tx1"/>
                </a:solidFill>
              </a:rPr>
              <a:t> de </a:t>
            </a:r>
            <a:r>
              <a:rPr lang="en-GB" sz="1600" dirty="0" err="1" smtClean="0">
                <a:solidFill>
                  <a:schemeClr val="tx1"/>
                </a:solidFill>
              </a:rPr>
              <a:t>Cooperación</a:t>
            </a:r>
            <a:r>
              <a:rPr lang="en-GB" sz="1600" dirty="0" smtClean="0">
                <a:solidFill>
                  <a:schemeClr val="tx1"/>
                </a:solidFill>
              </a:rPr>
              <a:t> </a:t>
            </a:r>
            <a:r>
              <a:rPr lang="en-GB" sz="1600" dirty="0" err="1" smtClean="0">
                <a:solidFill>
                  <a:schemeClr val="tx1"/>
                </a:solidFill>
              </a:rPr>
              <a:t>Técnica</a:t>
            </a:r>
            <a:endParaRPr lang="en-GB" sz="1600" dirty="0">
              <a:solidFill>
                <a:schemeClr val="tx1"/>
              </a:solidFill>
            </a:endParaRPr>
          </a:p>
          <a:p>
            <a:r>
              <a:rPr lang="en-GB" sz="2400" dirty="0" err="1" smtClean="0">
                <a:solidFill>
                  <a:schemeClr val="tx1"/>
                </a:solidFill>
              </a:rPr>
              <a:t>Sr</a:t>
            </a:r>
            <a:r>
              <a:rPr lang="en-GB" sz="2400" dirty="0" smtClean="0">
                <a:solidFill>
                  <a:schemeClr val="tx1"/>
                </a:solidFill>
              </a:rPr>
              <a:t> </a:t>
            </a:r>
            <a:r>
              <a:rPr lang="en-GB" sz="2400" dirty="0">
                <a:solidFill>
                  <a:schemeClr val="tx1"/>
                </a:solidFill>
              </a:rPr>
              <a:t>Paul </a:t>
            </a:r>
            <a:r>
              <a:rPr lang="en-GB" sz="2400" dirty="0" smtClean="0">
                <a:solidFill>
                  <a:schemeClr val="tx1"/>
                </a:solidFill>
              </a:rPr>
              <a:t>Woodhouse</a:t>
            </a:r>
          </a:p>
          <a:p>
            <a:r>
              <a:rPr lang="en-GB" sz="2000" dirty="0" smtClean="0">
                <a:solidFill>
                  <a:schemeClr val="tx1"/>
                </a:solidFill>
              </a:rPr>
              <a:t> </a:t>
            </a:r>
            <a:r>
              <a:rPr lang="en-GB" sz="1600" dirty="0" err="1">
                <a:solidFill>
                  <a:schemeClr val="tx1"/>
                </a:solidFill>
              </a:rPr>
              <a:t>J</a:t>
            </a:r>
            <a:r>
              <a:rPr lang="en-GB" sz="1600" dirty="0" err="1" smtClean="0">
                <a:solidFill>
                  <a:schemeClr val="tx1"/>
                </a:solidFill>
              </a:rPr>
              <a:t>efe</a:t>
            </a:r>
            <a:r>
              <a:rPr lang="en-GB" sz="1600" dirty="0" smtClean="0">
                <a:solidFill>
                  <a:schemeClr val="tx1"/>
                </a:solidFill>
              </a:rPr>
              <a:t> </a:t>
            </a:r>
            <a:r>
              <a:rPr lang="en-GB" sz="1600" dirty="0">
                <a:solidFill>
                  <a:schemeClr val="tx1"/>
                </a:solidFill>
              </a:rPr>
              <a:t>de la </a:t>
            </a:r>
            <a:r>
              <a:rPr lang="en-GB" sz="1600" dirty="0" err="1" smtClean="0">
                <a:solidFill>
                  <a:schemeClr val="tx1"/>
                </a:solidFill>
              </a:rPr>
              <a:t>Sección</a:t>
            </a:r>
            <a:r>
              <a:rPr lang="en-GB" sz="1600" dirty="0" smtClean="0">
                <a:solidFill>
                  <a:schemeClr val="tx1"/>
                </a:solidFill>
              </a:rPr>
              <a:t> </a:t>
            </a:r>
            <a:r>
              <a:rPr lang="en-GB" sz="1600" dirty="0">
                <a:solidFill>
                  <a:schemeClr val="tx1"/>
                </a:solidFill>
              </a:rPr>
              <a:t>de </a:t>
            </a:r>
            <a:r>
              <a:rPr lang="en-GB" sz="1600" dirty="0" err="1">
                <a:solidFill>
                  <a:schemeClr val="tx1"/>
                </a:solidFill>
              </a:rPr>
              <a:t>Coordinación</a:t>
            </a:r>
            <a:r>
              <a:rPr lang="en-GB" sz="1600" dirty="0">
                <a:solidFill>
                  <a:schemeClr val="tx1"/>
                </a:solidFill>
              </a:rPr>
              <a:t> de </a:t>
            </a:r>
            <a:r>
              <a:rPr lang="en-GB" sz="1600" dirty="0" err="1" smtClean="0">
                <a:solidFill>
                  <a:schemeClr val="tx1"/>
                </a:solidFill>
              </a:rPr>
              <a:t>Seguridad</a:t>
            </a:r>
            <a:r>
              <a:rPr lang="en-GB" sz="1600" dirty="0" smtClean="0">
                <a:solidFill>
                  <a:schemeClr val="tx1"/>
                </a:solidFill>
              </a:rPr>
              <a:t> </a:t>
            </a:r>
            <a:r>
              <a:rPr lang="en-GB" sz="1600" dirty="0">
                <a:solidFill>
                  <a:schemeClr val="tx1"/>
                </a:solidFill>
              </a:rPr>
              <a:t>Nuclear y </a:t>
            </a:r>
            <a:r>
              <a:rPr lang="en-GB" sz="1600" dirty="0" err="1" smtClean="0">
                <a:solidFill>
                  <a:schemeClr val="tx1"/>
                </a:solidFill>
              </a:rPr>
              <a:t>Física</a:t>
            </a:r>
            <a:r>
              <a:rPr lang="en-GB" sz="1600" dirty="0">
                <a:solidFill>
                  <a:schemeClr val="tx1"/>
                </a:solidFill>
              </a:rPr>
              <a:t>, </a:t>
            </a:r>
            <a:r>
              <a:rPr lang="en-GB" sz="1600" dirty="0" err="1">
                <a:solidFill>
                  <a:schemeClr val="tx1"/>
                </a:solidFill>
              </a:rPr>
              <a:t>Departamento</a:t>
            </a:r>
            <a:r>
              <a:rPr lang="en-GB" sz="1600" dirty="0">
                <a:solidFill>
                  <a:schemeClr val="tx1"/>
                </a:solidFill>
              </a:rPr>
              <a:t> de </a:t>
            </a:r>
            <a:r>
              <a:rPr lang="en-GB" sz="1600" dirty="0" err="1">
                <a:solidFill>
                  <a:schemeClr val="tx1"/>
                </a:solidFill>
              </a:rPr>
              <a:t>Seguridad</a:t>
            </a:r>
            <a:r>
              <a:rPr lang="en-GB" sz="1600" dirty="0">
                <a:solidFill>
                  <a:schemeClr val="tx1"/>
                </a:solidFill>
              </a:rPr>
              <a:t> Nuclear y </a:t>
            </a:r>
            <a:r>
              <a:rPr lang="en-GB" sz="1600" dirty="0" err="1">
                <a:solidFill>
                  <a:schemeClr val="tx1"/>
                </a:solidFill>
              </a:rPr>
              <a:t>Física</a:t>
            </a:r>
            <a:endParaRPr lang="en-GB" sz="1600" dirty="0">
              <a:solidFill>
                <a:schemeClr val="tx1"/>
              </a:solidFill>
            </a:endParaRPr>
          </a:p>
        </p:txBody>
      </p:sp>
      <p:sp>
        <p:nvSpPr>
          <p:cNvPr id="4" name="TextBox 3"/>
          <p:cNvSpPr txBox="1"/>
          <p:nvPr/>
        </p:nvSpPr>
        <p:spPr>
          <a:xfrm>
            <a:off x="251520" y="260648"/>
            <a:ext cx="8712968" cy="1323439"/>
          </a:xfrm>
          <a:prstGeom prst="rect">
            <a:avLst/>
          </a:prstGeom>
          <a:noFill/>
        </p:spPr>
        <p:txBody>
          <a:bodyPr wrap="square" rtlCol="0">
            <a:spAutoFit/>
          </a:bodyPr>
          <a:lstStyle/>
          <a:p>
            <a:pPr algn="ctr"/>
            <a:r>
              <a:rPr lang="en-GB" sz="1600" dirty="0" smtClean="0">
                <a:latin typeface="+mn-lt"/>
              </a:rPr>
              <a:t>OIEA 57. </a:t>
            </a:r>
            <a:r>
              <a:rPr lang="en-GB" sz="1600" dirty="0" err="1" smtClean="0">
                <a:latin typeface="+mn-lt"/>
              </a:rPr>
              <a:t>Conferencia</a:t>
            </a:r>
            <a:r>
              <a:rPr lang="en-GB" sz="1600" dirty="0" smtClean="0">
                <a:latin typeface="+mn-lt"/>
              </a:rPr>
              <a:t>  General </a:t>
            </a:r>
          </a:p>
          <a:p>
            <a:pPr algn="ctr"/>
            <a:r>
              <a:rPr lang="en-GB" sz="1600" dirty="0" err="1" smtClean="0">
                <a:latin typeface="+mn-lt"/>
              </a:rPr>
              <a:t>Evento</a:t>
            </a:r>
            <a:r>
              <a:rPr lang="en-GB" sz="1600" dirty="0" smtClean="0">
                <a:latin typeface="+mn-lt"/>
              </a:rPr>
              <a:t> </a:t>
            </a:r>
            <a:r>
              <a:rPr lang="en-GB" sz="1600" dirty="0" err="1" smtClean="0">
                <a:latin typeface="+mn-lt"/>
              </a:rPr>
              <a:t>informativo</a:t>
            </a:r>
            <a:endParaRPr lang="en-GB" sz="1600" dirty="0" smtClean="0">
              <a:latin typeface="+mn-lt"/>
            </a:endParaRPr>
          </a:p>
          <a:p>
            <a:pPr algn="ctr"/>
            <a:r>
              <a:rPr lang="es-ES" sz="1600" dirty="0">
                <a:latin typeface="+mn-lt"/>
              </a:rPr>
              <a:t>El FORO Iberoamericano de Organismos Reguladores Radiológicos y Nucleares</a:t>
            </a:r>
          </a:p>
          <a:p>
            <a:pPr algn="ctr"/>
            <a:r>
              <a:rPr lang="es-ES" sz="1600" dirty="0">
                <a:latin typeface="+mn-lt"/>
              </a:rPr>
              <a:t>y su </a:t>
            </a:r>
            <a:r>
              <a:rPr lang="es-ES" sz="1600" dirty="0" smtClean="0">
                <a:latin typeface="+mn-lt"/>
              </a:rPr>
              <a:t>NUEVA </a:t>
            </a:r>
            <a:r>
              <a:rPr lang="es-ES" sz="1600" dirty="0">
                <a:latin typeface="+mn-lt"/>
              </a:rPr>
              <a:t>RED para compartir resultados, experiencias y buenas prácticas</a:t>
            </a:r>
          </a:p>
          <a:p>
            <a:pPr algn="ctr"/>
            <a:r>
              <a:rPr lang="es-ES" sz="1600" dirty="0">
                <a:latin typeface="+mn-lt"/>
              </a:rPr>
              <a:t>en seguridad radiológica, nuclear y física en la Región desde una perspectiva reguladora</a:t>
            </a:r>
          </a:p>
        </p:txBody>
      </p:sp>
    </p:spTree>
    <p:extLst>
      <p:ext uri="{BB962C8B-B14F-4D97-AF65-F5344CB8AC3E}">
        <p14:creationId xmlns:p14="http://schemas.microsoft.com/office/powerpoint/2010/main" val="4196920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534400" cy="762000"/>
          </a:xfrm>
        </p:spPr>
        <p:txBody>
          <a:bodyPr/>
          <a:lstStyle/>
          <a:p>
            <a:r>
              <a:rPr lang="en-GB" dirty="0" smtClean="0"/>
              <a:t>Areas </a:t>
            </a:r>
            <a:r>
              <a:rPr lang="en-GB" dirty="0" err="1" smtClean="0"/>
              <a:t>temáticas</a:t>
            </a:r>
            <a:r>
              <a:rPr lang="en-GB" dirty="0" smtClean="0"/>
              <a:t> del FORO</a:t>
            </a:r>
            <a:endParaRPr lang="en-GB" dirty="0"/>
          </a:p>
        </p:txBody>
      </p:sp>
      <p:sp>
        <p:nvSpPr>
          <p:cNvPr id="3" name="Content Placeholder 2"/>
          <p:cNvSpPr>
            <a:spLocks noGrp="1"/>
          </p:cNvSpPr>
          <p:nvPr>
            <p:ph idx="1"/>
          </p:nvPr>
        </p:nvSpPr>
        <p:spPr>
          <a:xfrm>
            <a:off x="282575" y="1196752"/>
            <a:ext cx="8593138" cy="4899248"/>
          </a:xfrm>
        </p:spPr>
        <p:txBody>
          <a:bodyPr>
            <a:normAutofit fontScale="70000" lnSpcReduction="20000"/>
          </a:bodyPr>
          <a:lstStyle/>
          <a:p>
            <a:pPr marL="514350" indent="-514350">
              <a:buFont typeface="+mj-lt"/>
              <a:buAutoNum type="arabicPeriod"/>
            </a:pPr>
            <a:r>
              <a:rPr lang="es-ES" dirty="0"/>
              <a:t>Protección radiológica ocupacional</a:t>
            </a:r>
          </a:p>
          <a:p>
            <a:pPr marL="514350" indent="-514350">
              <a:buFont typeface="+mj-lt"/>
              <a:buAutoNum type="arabicPeriod"/>
            </a:pPr>
            <a:r>
              <a:rPr lang="es-ES" dirty="0"/>
              <a:t>Protección radiológica del paciente</a:t>
            </a:r>
          </a:p>
          <a:p>
            <a:pPr marL="514350" indent="-514350">
              <a:buFont typeface="+mj-lt"/>
              <a:buAutoNum type="arabicPeriod"/>
            </a:pPr>
            <a:r>
              <a:rPr lang="es-ES" dirty="0"/>
              <a:t>Protección rad</a:t>
            </a:r>
            <a:r>
              <a:rPr lang="es-ES" dirty="0" smtClean="0"/>
              <a:t>. del </a:t>
            </a:r>
            <a:r>
              <a:rPr lang="es-ES" dirty="0"/>
              <a:t>público y </a:t>
            </a:r>
            <a:r>
              <a:rPr lang="es-ES" dirty="0" smtClean="0"/>
              <a:t>medio </a:t>
            </a:r>
            <a:r>
              <a:rPr lang="es-ES" dirty="0"/>
              <a:t>ambiente</a:t>
            </a:r>
          </a:p>
          <a:p>
            <a:pPr marL="514350" indent="-514350">
              <a:buFont typeface="+mj-lt"/>
              <a:buAutoNum type="arabicPeriod"/>
            </a:pPr>
            <a:r>
              <a:rPr lang="es-ES" dirty="0"/>
              <a:t>Preparación y respuesta a emergencias</a:t>
            </a:r>
          </a:p>
          <a:p>
            <a:pPr marL="514350" indent="-514350">
              <a:buFont typeface="+mj-lt"/>
              <a:buAutoNum type="arabicPeriod"/>
            </a:pPr>
            <a:r>
              <a:rPr lang="es-ES" dirty="0"/>
              <a:t>Investigación de accidentes e incidentes</a:t>
            </a:r>
          </a:p>
          <a:p>
            <a:pPr marL="514350" indent="-514350">
              <a:buFont typeface="+mj-lt"/>
              <a:buAutoNum type="arabicPeriod"/>
            </a:pPr>
            <a:r>
              <a:rPr lang="es-ES" dirty="0"/>
              <a:t>Control de fuentes</a:t>
            </a:r>
          </a:p>
          <a:p>
            <a:pPr marL="514350" indent="-514350">
              <a:buFont typeface="+mj-lt"/>
              <a:buAutoNum type="arabicPeriod"/>
            </a:pPr>
            <a:r>
              <a:rPr lang="es-ES" dirty="0"/>
              <a:t>Clausura y cierre de instalación</a:t>
            </a:r>
          </a:p>
          <a:p>
            <a:pPr marL="514350" indent="-514350">
              <a:buFont typeface="+mj-lt"/>
              <a:buAutoNum type="arabicPeriod"/>
            </a:pPr>
            <a:r>
              <a:rPr lang="es-ES" dirty="0"/>
              <a:t>Gestión de residuos</a:t>
            </a:r>
          </a:p>
          <a:p>
            <a:pPr marL="514350" indent="-514350">
              <a:buFont typeface="+mj-lt"/>
              <a:buAutoNum type="arabicPeriod"/>
            </a:pPr>
            <a:r>
              <a:rPr lang="es-ES" dirty="0"/>
              <a:t>Seguridad nuclear</a:t>
            </a:r>
          </a:p>
          <a:p>
            <a:pPr marL="514350" indent="-514350">
              <a:buFont typeface="+mj-lt"/>
              <a:buAutoNum type="arabicPeriod"/>
            </a:pPr>
            <a:r>
              <a:rPr lang="es-ES" dirty="0"/>
              <a:t>Transporte de material radiactivo</a:t>
            </a:r>
          </a:p>
          <a:p>
            <a:pPr marL="514350" indent="-514350">
              <a:buFont typeface="+mj-lt"/>
              <a:buAutoNum type="arabicPeriod"/>
            </a:pPr>
            <a:r>
              <a:rPr lang="es-ES" dirty="0"/>
              <a:t>Asuntos jurídicos</a:t>
            </a:r>
          </a:p>
          <a:p>
            <a:pPr marL="514350" indent="-514350">
              <a:buFont typeface="+mj-lt"/>
              <a:buAutoNum type="arabicPeriod"/>
            </a:pPr>
            <a:r>
              <a:rPr lang="es-ES" dirty="0"/>
              <a:t>Factores humanos y organizacionales</a:t>
            </a:r>
          </a:p>
          <a:p>
            <a:pPr marL="514350" indent="-514350">
              <a:buFont typeface="+mj-lt"/>
              <a:buAutoNum type="arabicPeriod"/>
            </a:pPr>
            <a:r>
              <a:rPr lang="es-ES" dirty="0"/>
              <a:t>Seguridad física</a:t>
            </a:r>
          </a:p>
          <a:p>
            <a:pPr marL="0" indent="0">
              <a:buNone/>
            </a:pPr>
            <a:endParaRPr lang="es-ES" dirty="0"/>
          </a:p>
          <a:p>
            <a:endParaRPr lang="en-GB" dirty="0"/>
          </a:p>
        </p:txBody>
      </p:sp>
      <p:pic>
        <p:nvPicPr>
          <p:cNvPr id="4098" name="Picture 2" descr="Imagen princip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062" y="1573879"/>
            <a:ext cx="1383407" cy="1037555"/>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Imagen princip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80" y="1128511"/>
            <a:ext cx="1339374" cy="890736"/>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4535" y="2532839"/>
            <a:ext cx="1524287" cy="1107203"/>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280" y="3304218"/>
            <a:ext cx="1383407" cy="1039578"/>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7624" y="3657532"/>
            <a:ext cx="1479312" cy="1070326"/>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8703" y="4744378"/>
            <a:ext cx="1538766" cy="987549"/>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8859" y="5525318"/>
            <a:ext cx="1618796" cy="1079724"/>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5218" y="5544552"/>
            <a:ext cx="1629916" cy="1060490"/>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2744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879262"/>
            <a:ext cx="7772400" cy="1362075"/>
          </a:xfrm>
        </p:spPr>
        <p:txBody>
          <a:bodyPr/>
          <a:lstStyle/>
          <a:p>
            <a:r>
              <a:rPr lang="en-GB" dirty="0"/>
              <a:t>How can the IAEA </a:t>
            </a:r>
            <a:r>
              <a:rPr lang="en-GB" dirty="0" smtClean="0"/>
              <a:t>contribute?</a:t>
            </a:r>
            <a:r>
              <a:rPr lang="en-GB" dirty="0"/>
              <a:t/>
            </a:r>
            <a:br>
              <a:rPr lang="en-GB" dirty="0"/>
            </a:br>
            <a:endParaRPr lang="en-GB"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9260" y="404664"/>
            <a:ext cx="2509164" cy="1564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6429" y="2276872"/>
            <a:ext cx="2491995" cy="1597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708" y="4653136"/>
            <a:ext cx="2484236" cy="1646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4658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284984"/>
            <a:ext cx="5771756" cy="1956353"/>
          </a:xfrm>
        </p:spPr>
        <p:txBody>
          <a:bodyPr/>
          <a:lstStyle/>
          <a:p>
            <a:r>
              <a:rPr lang="es-ES" dirty="0"/>
              <a:t>¿Cómo puede </a:t>
            </a:r>
            <a:r>
              <a:rPr lang="es-ES" dirty="0" smtClean="0"/>
              <a:t>contribuir el OIEA?</a:t>
            </a:r>
            <a:r>
              <a:rPr lang="en-GB" dirty="0"/>
              <a:t/>
            </a:r>
            <a:br>
              <a:rPr lang="en-GB" dirty="0"/>
            </a:br>
            <a:endParaRPr lang="en-GB"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9260" y="404664"/>
            <a:ext cx="2509164" cy="1564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6429" y="2276872"/>
            <a:ext cx="2491995" cy="1597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9708" y="4653136"/>
            <a:ext cx="2484236" cy="1646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28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Synergies IAEA – FORO	</a:t>
            </a:r>
            <a:endParaRPr lang="en-GB" dirty="0"/>
          </a:p>
        </p:txBody>
      </p:sp>
      <p:sp>
        <p:nvSpPr>
          <p:cNvPr id="5" name="Content Placeholder 4"/>
          <p:cNvSpPr>
            <a:spLocks noGrp="1"/>
          </p:cNvSpPr>
          <p:nvPr>
            <p:ph idx="1"/>
          </p:nvPr>
        </p:nvSpPr>
        <p:spPr>
          <a:xfrm>
            <a:off x="323528" y="1196752"/>
            <a:ext cx="8593138" cy="4572000"/>
          </a:xfrm>
        </p:spPr>
        <p:txBody>
          <a:bodyPr>
            <a:normAutofit/>
          </a:bodyPr>
          <a:lstStyle/>
          <a:p>
            <a:r>
              <a:rPr lang="en-GB" dirty="0" smtClean="0"/>
              <a:t>Promoting outputs of FORO projects by:</a:t>
            </a:r>
          </a:p>
          <a:p>
            <a:pPr lvl="1"/>
            <a:r>
              <a:rPr lang="en-GB" dirty="0" smtClean="0"/>
              <a:t>Presenting outputs of FORO projects at other related IAEA NS activities </a:t>
            </a:r>
          </a:p>
          <a:p>
            <a:pPr lvl="1"/>
            <a:r>
              <a:rPr lang="en-GB" dirty="0" smtClean="0"/>
              <a:t>Inviting FORO experts to participate at related </a:t>
            </a:r>
            <a:r>
              <a:rPr lang="en-GB" dirty="0"/>
              <a:t>IAEA NS </a:t>
            </a:r>
            <a:r>
              <a:rPr lang="en-GB" dirty="0" smtClean="0"/>
              <a:t>activities  </a:t>
            </a:r>
          </a:p>
          <a:p>
            <a:pPr lvl="1"/>
            <a:r>
              <a:rPr lang="en-GB" dirty="0" smtClean="0"/>
              <a:t>Promoting outputs of FORO within IAEA TC programme</a:t>
            </a:r>
          </a:p>
          <a:p>
            <a:r>
              <a:rPr lang="en-GB" dirty="0" smtClean="0"/>
              <a:t>Creating synergies </a:t>
            </a:r>
            <a:r>
              <a:rPr lang="en-GB" dirty="0"/>
              <a:t>between </a:t>
            </a:r>
            <a:r>
              <a:rPr lang="en-GB" dirty="0" smtClean="0"/>
              <a:t>FORO and NS and TC programme</a:t>
            </a:r>
          </a:p>
          <a:p>
            <a:endParaRPr lang="en-GB" dirty="0"/>
          </a:p>
        </p:txBody>
      </p:sp>
    </p:spTree>
    <p:extLst>
      <p:ext uri="{BB962C8B-B14F-4D97-AF65-F5344CB8AC3E}">
        <p14:creationId xmlns:p14="http://schemas.microsoft.com/office/powerpoint/2010/main" val="304636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Sinergias</a:t>
            </a:r>
            <a:r>
              <a:rPr lang="en-GB" dirty="0" smtClean="0"/>
              <a:t> OIEA – FORO	</a:t>
            </a:r>
            <a:endParaRPr lang="en-GB" dirty="0"/>
          </a:p>
        </p:txBody>
      </p:sp>
      <p:sp>
        <p:nvSpPr>
          <p:cNvPr id="5" name="Content Placeholder 4"/>
          <p:cNvSpPr>
            <a:spLocks noGrp="1"/>
          </p:cNvSpPr>
          <p:nvPr>
            <p:ph idx="1"/>
          </p:nvPr>
        </p:nvSpPr>
        <p:spPr>
          <a:xfrm>
            <a:off x="323528" y="1196752"/>
            <a:ext cx="8593138" cy="4572000"/>
          </a:xfrm>
        </p:spPr>
        <p:txBody>
          <a:bodyPr>
            <a:normAutofit fontScale="92500" lnSpcReduction="10000"/>
          </a:bodyPr>
          <a:lstStyle/>
          <a:p>
            <a:r>
              <a:rPr lang="es-ES" dirty="0" smtClean="0"/>
              <a:t>Promover los resultados </a:t>
            </a:r>
            <a:r>
              <a:rPr lang="es-ES" dirty="0"/>
              <a:t>de los proyectos </a:t>
            </a:r>
            <a:r>
              <a:rPr lang="es-ES" dirty="0" smtClean="0"/>
              <a:t>del FORO a través de:</a:t>
            </a:r>
            <a:endParaRPr lang="es-ES" dirty="0"/>
          </a:p>
          <a:p>
            <a:pPr lvl="1"/>
            <a:r>
              <a:rPr lang="es-ES" dirty="0" smtClean="0"/>
              <a:t>Presentación </a:t>
            </a:r>
            <a:r>
              <a:rPr lang="es-ES" dirty="0"/>
              <a:t>de </a:t>
            </a:r>
            <a:r>
              <a:rPr lang="es-ES" dirty="0" smtClean="0"/>
              <a:t>dichos resultados en </a:t>
            </a:r>
            <a:r>
              <a:rPr lang="es-ES" dirty="0"/>
              <a:t>otras actividades del OIEA relacionadas </a:t>
            </a:r>
            <a:r>
              <a:rPr lang="es-ES" dirty="0" smtClean="0"/>
              <a:t>con NS</a:t>
            </a:r>
            <a:endParaRPr lang="es-ES" dirty="0"/>
          </a:p>
          <a:p>
            <a:pPr lvl="1"/>
            <a:r>
              <a:rPr lang="es-ES" dirty="0" smtClean="0"/>
              <a:t>Invitar a expertos del FORO a </a:t>
            </a:r>
            <a:r>
              <a:rPr lang="es-ES" dirty="0"/>
              <a:t>participar en las actividades del OIEA </a:t>
            </a:r>
            <a:r>
              <a:rPr lang="es-ES" dirty="0" smtClean="0"/>
              <a:t>NS </a:t>
            </a:r>
          </a:p>
          <a:p>
            <a:pPr lvl="1"/>
            <a:r>
              <a:rPr lang="es-ES" dirty="0" smtClean="0"/>
              <a:t>Promoción de resultados del </a:t>
            </a:r>
            <a:r>
              <a:rPr lang="es-ES" dirty="0"/>
              <a:t>FORO </a:t>
            </a:r>
            <a:r>
              <a:rPr lang="es-ES" dirty="0" smtClean="0"/>
              <a:t>dentro del programa </a:t>
            </a:r>
            <a:r>
              <a:rPr lang="es-ES" dirty="0"/>
              <a:t>de </a:t>
            </a:r>
            <a:r>
              <a:rPr lang="es-ES" dirty="0" smtClean="0"/>
              <a:t>TC</a:t>
            </a:r>
          </a:p>
          <a:p>
            <a:r>
              <a:rPr lang="es-ES" dirty="0" smtClean="0"/>
              <a:t>Crear sinergias </a:t>
            </a:r>
            <a:r>
              <a:rPr lang="es-ES" dirty="0"/>
              <a:t>entre </a:t>
            </a:r>
            <a:r>
              <a:rPr lang="es-ES" dirty="0" smtClean="0"/>
              <a:t>FORO, </a:t>
            </a:r>
            <a:r>
              <a:rPr lang="es-ES" dirty="0"/>
              <a:t>NS </a:t>
            </a:r>
            <a:r>
              <a:rPr lang="es-ES" dirty="0" smtClean="0"/>
              <a:t>y </a:t>
            </a:r>
            <a:r>
              <a:rPr lang="es-ES" dirty="0"/>
              <a:t>el programa de TC</a:t>
            </a:r>
            <a:endParaRPr lang="en-GB" dirty="0"/>
          </a:p>
        </p:txBody>
      </p:sp>
    </p:spTree>
    <p:extLst>
      <p:ext uri="{BB962C8B-B14F-4D97-AF65-F5344CB8AC3E}">
        <p14:creationId xmlns:p14="http://schemas.microsoft.com/office/powerpoint/2010/main" val="244687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GB" sz="2800" dirty="0" smtClean="0"/>
              <a:t>Cooperation between FORO and IAEA TC Programme</a:t>
            </a:r>
            <a:endParaRPr lang="en-GB" sz="2800" dirty="0"/>
          </a:p>
        </p:txBody>
      </p:sp>
      <p:sp>
        <p:nvSpPr>
          <p:cNvPr id="3" name="Content Placeholder 2"/>
          <p:cNvSpPr>
            <a:spLocks noGrp="1"/>
          </p:cNvSpPr>
          <p:nvPr>
            <p:ph idx="1"/>
          </p:nvPr>
        </p:nvSpPr>
        <p:spPr>
          <a:xfrm>
            <a:off x="323528" y="1268760"/>
            <a:ext cx="8593138" cy="4572000"/>
          </a:xfrm>
        </p:spPr>
        <p:txBody>
          <a:bodyPr/>
          <a:lstStyle/>
          <a:p>
            <a:r>
              <a:rPr lang="en-GB" sz="2600" dirty="0" smtClean="0"/>
              <a:t>Some TC projects deal with topics covered by FORO thematic areas; there are opportunities to create synergies between the 2 programmes</a:t>
            </a:r>
          </a:p>
          <a:p>
            <a:r>
              <a:rPr lang="en-US" sz="2600" dirty="0" smtClean="0"/>
              <a:t>The </a:t>
            </a:r>
            <a:r>
              <a:rPr lang="en-US" sz="2600" dirty="0"/>
              <a:t>TCP contributes to give visibility to </a:t>
            </a:r>
            <a:r>
              <a:rPr lang="en-US" sz="2600" dirty="0" smtClean="0"/>
              <a:t>selected </a:t>
            </a:r>
            <a:r>
              <a:rPr lang="en-US" sz="2600" dirty="0"/>
              <a:t>FORO developed products</a:t>
            </a:r>
          </a:p>
          <a:p>
            <a:r>
              <a:rPr lang="en-GB" sz="2600" dirty="0" smtClean="0"/>
              <a:t>When possible, key activities of TC projects on safety are organized in coincidence with FORO events</a:t>
            </a:r>
          </a:p>
          <a:p>
            <a:r>
              <a:rPr lang="en-GB" sz="2600" dirty="0" smtClean="0"/>
              <a:t>FORO representatives have been involved in the design of next TC cycle projects on safety </a:t>
            </a:r>
          </a:p>
          <a:p>
            <a:r>
              <a:rPr lang="en-US" sz="2600" dirty="0" smtClean="0"/>
              <a:t>Broader FORO-TCP cooperation expected in future</a:t>
            </a:r>
            <a:endParaRPr lang="en-GB" sz="2600" dirty="0"/>
          </a:p>
        </p:txBody>
      </p:sp>
    </p:spTree>
    <p:extLst>
      <p:ext uri="{BB962C8B-B14F-4D97-AF65-F5344CB8AC3E}">
        <p14:creationId xmlns:p14="http://schemas.microsoft.com/office/powerpoint/2010/main" val="3631635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GB" sz="2800" dirty="0" err="1" smtClean="0"/>
              <a:t>Cooperación</a:t>
            </a:r>
            <a:r>
              <a:rPr lang="en-GB" sz="2800" dirty="0" smtClean="0"/>
              <a:t> entre FORO y el  </a:t>
            </a:r>
            <a:r>
              <a:rPr lang="en-GB" sz="2800" dirty="0" err="1" smtClean="0"/>
              <a:t>programa</a:t>
            </a:r>
            <a:r>
              <a:rPr lang="en-GB" sz="2800" dirty="0" smtClean="0"/>
              <a:t> de TC</a:t>
            </a:r>
            <a:endParaRPr lang="en-GB" sz="2800" dirty="0"/>
          </a:p>
        </p:txBody>
      </p:sp>
      <p:sp>
        <p:nvSpPr>
          <p:cNvPr id="3" name="Content Placeholder 2"/>
          <p:cNvSpPr>
            <a:spLocks noGrp="1"/>
          </p:cNvSpPr>
          <p:nvPr>
            <p:ph idx="1"/>
          </p:nvPr>
        </p:nvSpPr>
        <p:spPr>
          <a:xfrm>
            <a:off x="323528" y="1268760"/>
            <a:ext cx="8593138" cy="4896544"/>
          </a:xfrm>
        </p:spPr>
        <p:txBody>
          <a:bodyPr>
            <a:normAutofit fontScale="92500" lnSpcReduction="10000"/>
          </a:bodyPr>
          <a:lstStyle/>
          <a:p>
            <a:r>
              <a:rPr lang="es-ES" sz="2600" dirty="0"/>
              <a:t>Algunos proyectos de cooperación técnica </a:t>
            </a:r>
            <a:r>
              <a:rPr lang="es-ES" sz="2600" dirty="0" smtClean="0"/>
              <a:t>tratan con </a:t>
            </a:r>
            <a:r>
              <a:rPr lang="es-ES" sz="2600" dirty="0"/>
              <a:t>los temas cubiertos por áreas temáticas </a:t>
            </a:r>
            <a:r>
              <a:rPr lang="es-ES" sz="2600" dirty="0" smtClean="0"/>
              <a:t>del FORO</a:t>
            </a:r>
            <a:r>
              <a:rPr lang="es-ES" sz="2600" dirty="0"/>
              <a:t>, hay oportunidades para crear sinergias entre los 2 programas</a:t>
            </a:r>
          </a:p>
          <a:p>
            <a:r>
              <a:rPr lang="es-ES" sz="2600" dirty="0"/>
              <a:t>El TCP </a:t>
            </a:r>
            <a:r>
              <a:rPr lang="es-ES" sz="2600" dirty="0" smtClean="0"/>
              <a:t>contribuye a </a:t>
            </a:r>
            <a:r>
              <a:rPr lang="es-ES" sz="2600" dirty="0"/>
              <a:t>dar visibilidad a </a:t>
            </a:r>
            <a:r>
              <a:rPr lang="es-ES" sz="2600" dirty="0" smtClean="0"/>
              <a:t>algunos proyectos  </a:t>
            </a:r>
            <a:r>
              <a:rPr lang="es-ES" sz="2600" dirty="0"/>
              <a:t>desarrollados </a:t>
            </a:r>
            <a:r>
              <a:rPr lang="es-ES" sz="2600" dirty="0" smtClean="0"/>
              <a:t>por el FORO </a:t>
            </a:r>
            <a:endParaRPr lang="es-ES" sz="2600" dirty="0"/>
          </a:p>
          <a:p>
            <a:r>
              <a:rPr lang="es-ES" sz="2600" dirty="0"/>
              <a:t>Cuando sea posible, las actividades clave de los proyectos de cooperación técnica en materia de seguridad se organizan coincidiendo con eventos </a:t>
            </a:r>
            <a:r>
              <a:rPr lang="es-ES" sz="2600" dirty="0" smtClean="0"/>
              <a:t>del FORO</a:t>
            </a:r>
            <a:endParaRPr lang="es-ES" sz="2600" dirty="0"/>
          </a:p>
          <a:p>
            <a:r>
              <a:rPr lang="es-ES" sz="2600" dirty="0" smtClean="0"/>
              <a:t>Representantes del FORO </a:t>
            </a:r>
            <a:r>
              <a:rPr lang="es-ES" sz="2600" dirty="0"/>
              <a:t>han participado en el diseño </a:t>
            </a:r>
            <a:r>
              <a:rPr lang="es-ES" sz="2600" dirty="0" smtClean="0"/>
              <a:t>de </a:t>
            </a:r>
            <a:r>
              <a:rPr lang="es-ES" sz="2600" dirty="0"/>
              <a:t>próximos proyectos de </a:t>
            </a:r>
            <a:r>
              <a:rPr lang="es-ES" sz="2600" dirty="0" smtClean="0"/>
              <a:t>seguridad nuclear y radiológica  </a:t>
            </a:r>
            <a:r>
              <a:rPr lang="es-ES" sz="2600" dirty="0"/>
              <a:t>de cooperación técnica </a:t>
            </a:r>
            <a:endParaRPr lang="es-ES" sz="2600" dirty="0" smtClean="0"/>
          </a:p>
          <a:p>
            <a:r>
              <a:rPr lang="es-ES" sz="2600" dirty="0" smtClean="0"/>
              <a:t>Se espera en el futuro una más </a:t>
            </a:r>
            <a:r>
              <a:rPr lang="es-ES" sz="2600" dirty="0"/>
              <a:t>amplia cooperación </a:t>
            </a:r>
            <a:r>
              <a:rPr lang="es-ES" sz="2600" dirty="0" smtClean="0"/>
              <a:t>FORO-TCP</a:t>
            </a:r>
            <a:endParaRPr lang="en-GB" sz="2600" dirty="0"/>
          </a:p>
        </p:txBody>
      </p:sp>
    </p:spTree>
    <p:extLst>
      <p:ext uri="{BB962C8B-B14F-4D97-AF65-F5344CB8AC3E}">
        <p14:creationId xmlns:p14="http://schemas.microsoft.com/office/powerpoint/2010/main" val="4012660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924944"/>
            <a:ext cx="7772400" cy="1362075"/>
          </a:xfrm>
        </p:spPr>
        <p:txBody>
          <a:bodyPr/>
          <a:lstStyle/>
          <a:p>
            <a:r>
              <a:rPr lang="en-GB" dirty="0" smtClean="0"/>
              <a:t>Examples of IAEA-FORO project outputs and dissemination of results</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5301208"/>
            <a:ext cx="1351451" cy="1013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301208"/>
            <a:ext cx="1321810" cy="1145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857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843" y="2708920"/>
            <a:ext cx="7772400" cy="1362075"/>
          </a:xfrm>
        </p:spPr>
        <p:txBody>
          <a:bodyPr/>
          <a:lstStyle/>
          <a:p>
            <a:r>
              <a:rPr lang="es-ES" dirty="0"/>
              <a:t>Ejemplos de resultados de los proyectos del OIEA-FORO y </a:t>
            </a:r>
            <a:r>
              <a:rPr lang="es-ES" dirty="0" smtClean="0"/>
              <a:t>su difusión</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5301208"/>
            <a:ext cx="1351451" cy="1013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301208"/>
            <a:ext cx="1321810" cy="1145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5666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2972"/>
            <a:ext cx="8534400" cy="762000"/>
          </a:xfrm>
        </p:spPr>
        <p:txBody>
          <a:bodyPr/>
          <a:lstStyle/>
          <a:p>
            <a:r>
              <a:rPr lang="en-GB" dirty="0" smtClean="0"/>
              <a:t>FORO EBP current activities</a:t>
            </a:r>
            <a:endParaRPr lang="en-GB" dirty="0"/>
          </a:p>
        </p:txBody>
      </p:sp>
      <p:sp>
        <p:nvSpPr>
          <p:cNvPr id="3" name="Content Placeholder 2"/>
          <p:cNvSpPr>
            <a:spLocks noGrp="1"/>
          </p:cNvSpPr>
          <p:nvPr>
            <p:ph idx="1"/>
          </p:nvPr>
        </p:nvSpPr>
        <p:spPr>
          <a:xfrm>
            <a:off x="251521" y="1124744"/>
            <a:ext cx="7278791" cy="4755232"/>
          </a:xfrm>
        </p:spPr>
        <p:txBody>
          <a:bodyPr>
            <a:normAutofit fontScale="92500" lnSpcReduction="10000"/>
          </a:bodyPr>
          <a:lstStyle/>
          <a:p>
            <a:pPr>
              <a:buFont typeface="Wingdings" pitchFamily="2" charset="2"/>
              <a:buChar char="q"/>
            </a:pPr>
            <a:r>
              <a:rPr lang="en-GB" sz="2400" dirty="0"/>
              <a:t>Prevention of accidental exposures in </a:t>
            </a:r>
            <a:r>
              <a:rPr lang="en-GB" sz="2400" dirty="0" smtClean="0"/>
              <a:t>radiotherapy - A</a:t>
            </a:r>
            <a:r>
              <a:rPr lang="en-GB" sz="2000" dirty="0" smtClean="0"/>
              <a:t>lejandro Nader</a:t>
            </a:r>
          </a:p>
          <a:p>
            <a:pPr>
              <a:buFont typeface="Wingdings" pitchFamily="2" charset="2"/>
              <a:buChar char="q"/>
            </a:pPr>
            <a:r>
              <a:rPr lang="en-US" sz="2400" dirty="0"/>
              <a:t>Safety culture in practices with radiation </a:t>
            </a:r>
            <a:r>
              <a:rPr lang="en-US" sz="2400" dirty="0" smtClean="0"/>
              <a:t>sources - </a:t>
            </a:r>
            <a:r>
              <a:rPr lang="es-ES" sz="2000" dirty="0" smtClean="0"/>
              <a:t>R Cruz Suarez</a:t>
            </a:r>
          </a:p>
          <a:p>
            <a:pPr>
              <a:buFont typeface="Wingdings" pitchFamily="2" charset="2"/>
              <a:buChar char="q"/>
            </a:pPr>
            <a:r>
              <a:rPr lang="es-ES" sz="2400" dirty="0"/>
              <a:t>Safety of </a:t>
            </a:r>
            <a:r>
              <a:rPr lang="es-ES" sz="2400" dirty="0" err="1"/>
              <a:t>radioactive</a:t>
            </a:r>
            <a:r>
              <a:rPr lang="es-ES" sz="2400" dirty="0"/>
              <a:t> </a:t>
            </a:r>
            <a:r>
              <a:rPr lang="es-ES" sz="2400" dirty="0" err="1" smtClean="0"/>
              <a:t>sources</a:t>
            </a:r>
            <a:r>
              <a:rPr lang="es-ES" sz="2400" dirty="0" smtClean="0"/>
              <a:t> - </a:t>
            </a:r>
            <a:r>
              <a:rPr lang="es-ES" sz="2000" dirty="0" smtClean="0"/>
              <a:t>D </a:t>
            </a:r>
            <a:r>
              <a:rPr lang="es-ES" sz="2000" dirty="0" err="1"/>
              <a:t>Telleria</a:t>
            </a:r>
            <a:endParaRPr lang="es-ES" sz="2000" dirty="0"/>
          </a:p>
          <a:p>
            <a:pPr>
              <a:buFont typeface="Wingdings" pitchFamily="2" charset="2"/>
              <a:buChar char="q"/>
            </a:pPr>
            <a:r>
              <a:rPr lang="es-ES" sz="2400" dirty="0" err="1"/>
              <a:t>Licensing</a:t>
            </a:r>
            <a:r>
              <a:rPr lang="es-ES" sz="2400" dirty="0"/>
              <a:t> of </a:t>
            </a:r>
            <a:r>
              <a:rPr lang="es-ES" sz="2400" dirty="0" err="1" smtClean="0"/>
              <a:t>cyclotrones</a:t>
            </a:r>
            <a:r>
              <a:rPr lang="es-ES" sz="2400" dirty="0" smtClean="0"/>
              <a:t> - </a:t>
            </a:r>
            <a:r>
              <a:rPr lang="es-ES" sz="2000" dirty="0" smtClean="0"/>
              <a:t>R </a:t>
            </a:r>
            <a:r>
              <a:rPr lang="es-ES" sz="2000" dirty="0"/>
              <a:t>Pacheco</a:t>
            </a:r>
          </a:p>
          <a:p>
            <a:pPr>
              <a:buFont typeface="Wingdings" pitchFamily="2" charset="2"/>
              <a:buChar char="q"/>
            </a:pPr>
            <a:r>
              <a:rPr lang="es-ES" sz="2400" dirty="0" smtClean="0"/>
              <a:t>Long </a:t>
            </a:r>
            <a:r>
              <a:rPr lang="es-ES" sz="2400" dirty="0" err="1"/>
              <a:t>term</a:t>
            </a:r>
            <a:r>
              <a:rPr lang="es-ES" sz="2400" dirty="0"/>
              <a:t> </a:t>
            </a:r>
            <a:r>
              <a:rPr lang="es-ES" sz="2400" dirty="0" err="1"/>
              <a:t>operation</a:t>
            </a:r>
            <a:r>
              <a:rPr lang="es-ES" sz="2400" dirty="0"/>
              <a:t> of NPP  </a:t>
            </a:r>
            <a:r>
              <a:rPr lang="es-ES" sz="2000" dirty="0" smtClean="0"/>
              <a:t>- G </a:t>
            </a:r>
            <a:r>
              <a:rPr lang="es-ES" sz="2000" dirty="0" err="1"/>
              <a:t>Caruso</a:t>
            </a:r>
            <a:r>
              <a:rPr lang="es-ES" sz="2000" dirty="0"/>
              <a:t>/ M. </a:t>
            </a:r>
            <a:r>
              <a:rPr lang="es-ES" sz="2000" dirty="0" err="1" smtClean="0"/>
              <a:t>Svab</a:t>
            </a:r>
            <a:r>
              <a:rPr lang="es-ES" sz="2000" dirty="0" smtClean="0"/>
              <a:t> </a:t>
            </a:r>
            <a:endParaRPr lang="es-ES" sz="2000" dirty="0"/>
          </a:p>
          <a:p>
            <a:pPr>
              <a:buFont typeface="Wingdings" pitchFamily="2" charset="2"/>
              <a:buChar char="q"/>
            </a:pPr>
            <a:r>
              <a:rPr lang="es-ES" sz="2400" dirty="0"/>
              <a:t>Stress </a:t>
            </a:r>
            <a:r>
              <a:rPr lang="es-ES" sz="2400" dirty="0" err="1"/>
              <a:t>evaluation</a:t>
            </a:r>
            <a:r>
              <a:rPr lang="es-ES" sz="2400" dirty="0"/>
              <a:t> of </a:t>
            </a:r>
            <a:r>
              <a:rPr lang="es-ES" sz="2400" dirty="0" err="1"/>
              <a:t>NPPs</a:t>
            </a:r>
            <a:r>
              <a:rPr lang="es-ES" sz="2400" dirty="0"/>
              <a:t> – </a:t>
            </a:r>
            <a:r>
              <a:rPr lang="es-ES" sz="2000" dirty="0"/>
              <a:t>J </a:t>
            </a:r>
            <a:r>
              <a:rPr lang="es-ES" sz="2000" dirty="0" err="1"/>
              <a:t>Yllera</a:t>
            </a:r>
            <a:r>
              <a:rPr lang="es-ES" sz="2000" dirty="0"/>
              <a:t> </a:t>
            </a:r>
          </a:p>
          <a:p>
            <a:pPr>
              <a:buFont typeface="Wingdings" pitchFamily="2" charset="2"/>
              <a:buChar char="q"/>
            </a:pPr>
            <a:r>
              <a:rPr lang="es-ES" sz="2400" dirty="0" smtClean="0"/>
              <a:t>Training of </a:t>
            </a:r>
            <a:r>
              <a:rPr lang="es-ES" sz="2400" dirty="0" err="1" smtClean="0"/>
              <a:t>regulatory</a:t>
            </a:r>
            <a:r>
              <a:rPr lang="es-ES" sz="2400" dirty="0" smtClean="0"/>
              <a:t> staff – </a:t>
            </a:r>
            <a:r>
              <a:rPr lang="es-ES" sz="2000" dirty="0"/>
              <a:t>M Moracho</a:t>
            </a:r>
          </a:p>
          <a:p>
            <a:pPr>
              <a:buFont typeface="Wingdings" pitchFamily="2" charset="2"/>
              <a:buChar char="q"/>
            </a:pPr>
            <a:r>
              <a:rPr lang="es-ES" sz="2400" dirty="0" err="1" smtClean="0"/>
              <a:t>Emergency</a:t>
            </a:r>
            <a:r>
              <a:rPr lang="es-ES" sz="2400" dirty="0" smtClean="0"/>
              <a:t> </a:t>
            </a:r>
            <a:r>
              <a:rPr lang="es-ES" sz="2400" dirty="0" err="1" smtClean="0"/>
              <a:t>Preparedness</a:t>
            </a:r>
            <a:r>
              <a:rPr lang="es-ES" sz="2400" dirty="0" smtClean="0"/>
              <a:t> and Response – </a:t>
            </a:r>
            <a:r>
              <a:rPr lang="es-ES" sz="2000" dirty="0"/>
              <a:t>R. Salinas</a:t>
            </a:r>
          </a:p>
          <a:p>
            <a:pPr>
              <a:buFont typeface="Wingdings" pitchFamily="2" charset="2"/>
              <a:buChar char="q"/>
            </a:pPr>
            <a:r>
              <a:rPr lang="es-ES" sz="2400" dirty="0" err="1" smtClean="0"/>
              <a:t>Integrated</a:t>
            </a:r>
            <a:r>
              <a:rPr lang="es-ES" sz="2400" dirty="0" smtClean="0"/>
              <a:t> </a:t>
            </a:r>
            <a:r>
              <a:rPr lang="es-ES" sz="2400" dirty="0" err="1" smtClean="0"/>
              <a:t>Information</a:t>
            </a:r>
            <a:r>
              <a:rPr lang="es-ES" sz="2400" dirty="0" smtClean="0"/>
              <a:t> Management – </a:t>
            </a:r>
            <a:r>
              <a:rPr lang="es-ES" sz="2000" dirty="0"/>
              <a:t>R. </a:t>
            </a:r>
            <a:r>
              <a:rPr lang="es-ES" sz="2000" dirty="0" err="1"/>
              <a:t>Spiegelberg</a:t>
            </a:r>
            <a:r>
              <a:rPr lang="es-ES" sz="2000" dirty="0"/>
              <a:t> </a:t>
            </a:r>
            <a:r>
              <a:rPr lang="es-ES" sz="2000" dirty="0" err="1"/>
              <a:t>Planer</a:t>
            </a:r>
            <a:endParaRPr lang="es-ES" sz="2000" dirty="0"/>
          </a:p>
          <a:p>
            <a:pPr>
              <a:buFont typeface="Wingdings" pitchFamily="2" charset="2"/>
              <a:buChar char="q"/>
            </a:pPr>
            <a:r>
              <a:rPr lang="es-ES" sz="2400" dirty="0" smtClean="0"/>
              <a:t>FORO </a:t>
            </a:r>
            <a:r>
              <a:rPr lang="es-ES" sz="2400" dirty="0" err="1" smtClean="0"/>
              <a:t>network</a:t>
            </a:r>
            <a:r>
              <a:rPr lang="es-ES" sz="2400" dirty="0"/>
              <a:t> </a:t>
            </a:r>
            <a:r>
              <a:rPr lang="es-ES" sz="2400" dirty="0" smtClean="0"/>
              <a:t>– </a:t>
            </a:r>
            <a:r>
              <a:rPr lang="es-ES" sz="2000" dirty="0"/>
              <a:t>R </a:t>
            </a:r>
            <a:r>
              <a:rPr lang="es-ES" sz="2000" dirty="0" err="1"/>
              <a:t>Spiegelberg</a:t>
            </a:r>
            <a:r>
              <a:rPr lang="es-ES" sz="2000" dirty="0"/>
              <a:t> </a:t>
            </a:r>
            <a:r>
              <a:rPr lang="es-ES" sz="2000" dirty="0" err="1"/>
              <a:t>Planer</a:t>
            </a:r>
            <a:endParaRPr lang="es-ES" sz="2000" dirty="0"/>
          </a:p>
          <a:p>
            <a:pPr marL="0" indent="0">
              <a:buNone/>
            </a:pPr>
            <a:endParaRPr lang="en-GB" sz="2000" dirty="0"/>
          </a:p>
        </p:txBody>
      </p:sp>
      <p:pic>
        <p:nvPicPr>
          <p:cNvPr id="4" name="Picture 2" descr="Imagen princip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88640"/>
            <a:ext cx="1456950" cy="798937"/>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88108"/>
            <a:ext cx="1406719" cy="938270"/>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019701"/>
            <a:ext cx="1406719" cy="915268"/>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0312" y="1526378"/>
            <a:ext cx="1400735" cy="843533"/>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143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AIEA\Meetings - Visits\2012\Departmental Meeting\strategi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17" y="4881737"/>
            <a:ext cx="9129283" cy="19762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AIEA\Meetings - Visits\2012\Departmental Meeting\vi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00"/>
            <a:ext cx="9129283" cy="2752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IEA\Meetings - Visits\2012\Departmental Meeting\objectiv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1" y="2780928"/>
            <a:ext cx="912960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92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2972"/>
            <a:ext cx="8534400" cy="762000"/>
          </a:xfrm>
        </p:spPr>
        <p:txBody>
          <a:bodyPr/>
          <a:lstStyle/>
          <a:p>
            <a:r>
              <a:rPr lang="en-GB" dirty="0" err="1" smtClean="0"/>
              <a:t>Actividades</a:t>
            </a:r>
            <a:r>
              <a:rPr lang="en-GB" dirty="0" smtClean="0"/>
              <a:t> </a:t>
            </a:r>
            <a:r>
              <a:rPr lang="en-GB" dirty="0" err="1" smtClean="0"/>
              <a:t>actuales</a:t>
            </a:r>
            <a:r>
              <a:rPr lang="en-GB" dirty="0" smtClean="0"/>
              <a:t> del FORO EBP</a:t>
            </a:r>
            <a:endParaRPr lang="en-GB" dirty="0"/>
          </a:p>
        </p:txBody>
      </p:sp>
      <p:pic>
        <p:nvPicPr>
          <p:cNvPr id="4" name="Picture 2" descr="Imagen princip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692696"/>
            <a:ext cx="1414719" cy="775779"/>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092164"/>
            <a:ext cx="1365945" cy="911074"/>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523757"/>
            <a:ext cx="1406719" cy="915268"/>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0312" y="2030434"/>
            <a:ext cx="1400735" cy="843533"/>
          </a:xfrm>
          <a:prstGeom prst="ellipse">
            <a:avLst/>
          </a:prstGeom>
          <a:ln w="381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2" name="Content Placeholder 2"/>
          <p:cNvSpPr>
            <a:spLocks noGrp="1"/>
          </p:cNvSpPr>
          <p:nvPr>
            <p:ph idx="1"/>
          </p:nvPr>
        </p:nvSpPr>
        <p:spPr>
          <a:xfrm>
            <a:off x="251521" y="1124744"/>
            <a:ext cx="7200800" cy="4968552"/>
          </a:xfrm>
        </p:spPr>
        <p:txBody>
          <a:bodyPr>
            <a:normAutofit fontScale="92500" lnSpcReduction="20000"/>
          </a:bodyPr>
          <a:lstStyle/>
          <a:p>
            <a:pPr>
              <a:buFont typeface="Wingdings" pitchFamily="2" charset="2"/>
              <a:buChar char="q"/>
            </a:pPr>
            <a:r>
              <a:rPr lang="en-GB" sz="2400" dirty="0" err="1" smtClean="0"/>
              <a:t>Prevención</a:t>
            </a:r>
            <a:r>
              <a:rPr lang="en-GB" sz="2400" dirty="0" smtClean="0"/>
              <a:t> de </a:t>
            </a:r>
            <a:r>
              <a:rPr lang="en-GB" sz="2400" dirty="0" err="1" smtClean="0"/>
              <a:t>accidentes</a:t>
            </a:r>
            <a:r>
              <a:rPr lang="en-GB" sz="2400" dirty="0" smtClean="0"/>
              <a:t> </a:t>
            </a:r>
            <a:r>
              <a:rPr lang="en-GB" sz="2400" dirty="0" err="1" smtClean="0"/>
              <a:t>médicos</a:t>
            </a:r>
            <a:r>
              <a:rPr lang="en-GB" sz="2400" dirty="0" smtClean="0"/>
              <a:t> en </a:t>
            </a:r>
            <a:r>
              <a:rPr lang="en-GB" sz="2400" dirty="0" err="1" smtClean="0"/>
              <a:t>radioterapia</a:t>
            </a:r>
            <a:r>
              <a:rPr lang="en-GB" sz="2400" dirty="0" smtClean="0"/>
              <a:t> - A</a:t>
            </a:r>
            <a:r>
              <a:rPr lang="en-GB" sz="2000" dirty="0" smtClean="0"/>
              <a:t>lejandro Nader</a:t>
            </a:r>
          </a:p>
          <a:p>
            <a:pPr>
              <a:buFont typeface="Wingdings" pitchFamily="2" charset="2"/>
              <a:buChar char="q"/>
            </a:pPr>
            <a:r>
              <a:rPr lang="es-ES" sz="2400" dirty="0"/>
              <a:t>Prevención de </a:t>
            </a:r>
            <a:r>
              <a:rPr lang="es-ES" sz="2400" dirty="0" smtClean="0"/>
              <a:t>exposiciones accidentales en radioterapia </a:t>
            </a:r>
            <a:r>
              <a:rPr lang="en-US" sz="2400" dirty="0" smtClean="0"/>
              <a:t>- </a:t>
            </a:r>
            <a:r>
              <a:rPr lang="es-ES" sz="2000" dirty="0" smtClean="0"/>
              <a:t>R Cruz Suarez</a:t>
            </a:r>
          </a:p>
          <a:p>
            <a:pPr>
              <a:buFont typeface="Wingdings" pitchFamily="2" charset="2"/>
              <a:buChar char="q"/>
            </a:pPr>
            <a:r>
              <a:rPr lang="es-ES" sz="2400" dirty="0" smtClean="0"/>
              <a:t>Seguridad de fuentes </a:t>
            </a:r>
            <a:r>
              <a:rPr lang="es-ES" sz="2400" dirty="0" err="1" smtClean="0"/>
              <a:t>radioativas</a:t>
            </a:r>
            <a:r>
              <a:rPr lang="es-ES" sz="2400" dirty="0" smtClean="0"/>
              <a:t> - </a:t>
            </a:r>
            <a:r>
              <a:rPr lang="es-ES" sz="2000" dirty="0" smtClean="0"/>
              <a:t>D </a:t>
            </a:r>
            <a:r>
              <a:rPr lang="es-ES" sz="2000" dirty="0" err="1"/>
              <a:t>Telleria</a:t>
            </a:r>
            <a:endParaRPr lang="es-ES" sz="2000" dirty="0"/>
          </a:p>
          <a:p>
            <a:pPr>
              <a:buFont typeface="Wingdings" pitchFamily="2" charset="2"/>
              <a:buChar char="q"/>
            </a:pPr>
            <a:r>
              <a:rPr lang="es-ES" sz="2400" dirty="0" smtClean="0"/>
              <a:t>Licenciamiento de ciclotrones  - </a:t>
            </a:r>
            <a:r>
              <a:rPr lang="es-ES" sz="2000" dirty="0" smtClean="0"/>
              <a:t>R </a:t>
            </a:r>
            <a:r>
              <a:rPr lang="es-ES" sz="2000" dirty="0"/>
              <a:t>Pacheco</a:t>
            </a:r>
          </a:p>
          <a:p>
            <a:pPr>
              <a:buFont typeface="Wingdings" pitchFamily="2" charset="2"/>
              <a:buChar char="q"/>
            </a:pPr>
            <a:r>
              <a:rPr lang="es-ES" sz="2400" dirty="0" smtClean="0"/>
              <a:t>Extensión de vida de centrales nucleares </a:t>
            </a:r>
            <a:r>
              <a:rPr lang="es-ES" sz="2000" dirty="0" smtClean="0"/>
              <a:t>- G </a:t>
            </a:r>
            <a:r>
              <a:rPr lang="es-ES" sz="2000" dirty="0" err="1"/>
              <a:t>Caruso</a:t>
            </a:r>
            <a:r>
              <a:rPr lang="es-ES" sz="2000" dirty="0"/>
              <a:t>/ M. </a:t>
            </a:r>
            <a:r>
              <a:rPr lang="es-ES" sz="2000" dirty="0" err="1" smtClean="0"/>
              <a:t>Svab</a:t>
            </a:r>
            <a:r>
              <a:rPr lang="es-ES" sz="2000" dirty="0" smtClean="0"/>
              <a:t> </a:t>
            </a:r>
            <a:endParaRPr lang="es-ES" sz="2000" dirty="0"/>
          </a:p>
          <a:p>
            <a:pPr>
              <a:buFont typeface="Wingdings" pitchFamily="2" charset="2"/>
              <a:buChar char="q"/>
            </a:pPr>
            <a:r>
              <a:rPr lang="es-ES" sz="2400" dirty="0" smtClean="0"/>
              <a:t>Resistencia de centrales nucleares – </a:t>
            </a:r>
            <a:r>
              <a:rPr lang="es-ES" sz="2000" dirty="0"/>
              <a:t>J </a:t>
            </a:r>
            <a:r>
              <a:rPr lang="es-ES" sz="2000" dirty="0" err="1"/>
              <a:t>Yllera</a:t>
            </a:r>
            <a:r>
              <a:rPr lang="es-ES" sz="2000" dirty="0"/>
              <a:t> </a:t>
            </a:r>
          </a:p>
          <a:p>
            <a:pPr>
              <a:buFont typeface="Wingdings" pitchFamily="2" charset="2"/>
              <a:buChar char="q"/>
            </a:pPr>
            <a:r>
              <a:rPr lang="es-ES" sz="2400" dirty="0"/>
              <a:t>Formación del personal </a:t>
            </a:r>
            <a:r>
              <a:rPr lang="es-ES" sz="2400" dirty="0" smtClean="0"/>
              <a:t>de las agencias reguladoras – </a:t>
            </a:r>
            <a:r>
              <a:rPr lang="es-ES" sz="2000" dirty="0"/>
              <a:t>M Moracho</a:t>
            </a:r>
          </a:p>
          <a:p>
            <a:pPr>
              <a:buFont typeface="Wingdings" pitchFamily="2" charset="2"/>
              <a:buChar char="q"/>
            </a:pPr>
            <a:r>
              <a:rPr lang="es-ES" sz="2400" dirty="0" smtClean="0"/>
              <a:t>Preparación y respuesta de emergencia– </a:t>
            </a:r>
            <a:r>
              <a:rPr lang="es-ES" sz="2000" dirty="0"/>
              <a:t>R. Salinas</a:t>
            </a:r>
          </a:p>
          <a:p>
            <a:pPr>
              <a:buFont typeface="Wingdings" pitchFamily="2" charset="2"/>
              <a:buChar char="q"/>
            </a:pPr>
            <a:r>
              <a:rPr lang="es-ES" sz="2400" dirty="0" smtClean="0"/>
              <a:t>Gestión integrada de información – </a:t>
            </a:r>
            <a:r>
              <a:rPr lang="es-ES" sz="2000" dirty="0"/>
              <a:t>R. </a:t>
            </a:r>
            <a:r>
              <a:rPr lang="es-ES" sz="2000" dirty="0" err="1"/>
              <a:t>Spiegelberg</a:t>
            </a:r>
            <a:r>
              <a:rPr lang="es-ES" sz="2000" dirty="0"/>
              <a:t> </a:t>
            </a:r>
            <a:r>
              <a:rPr lang="es-ES" sz="2000" dirty="0" err="1"/>
              <a:t>Planer</a:t>
            </a:r>
            <a:endParaRPr lang="es-ES" sz="2000" dirty="0"/>
          </a:p>
          <a:p>
            <a:pPr>
              <a:buFont typeface="Wingdings" pitchFamily="2" charset="2"/>
              <a:buChar char="q"/>
            </a:pPr>
            <a:r>
              <a:rPr lang="es-ES" sz="2400" dirty="0"/>
              <a:t>Red </a:t>
            </a:r>
            <a:r>
              <a:rPr lang="es-ES" sz="2400" dirty="0" smtClean="0"/>
              <a:t>del FORO </a:t>
            </a:r>
            <a:r>
              <a:rPr lang="es-ES" sz="2400" dirty="0"/>
              <a:t>– </a:t>
            </a:r>
            <a:r>
              <a:rPr lang="es-ES" sz="2000" dirty="0"/>
              <a:t>R </a:t>
            </a:r>
            <a:r>
              <a:rPr lang="es-ES" sz="2000" dirty="0" err="1"/>
              <a:t>Spiegelberg</a:t>
            </a:r>
            <a:r>
              <a:rPr lang="es-ES" sz="2000" dirty="0"/>
              <a:t> </a:t>
            </a:r>
            <a:r>
              <a:rPr lang="es-ES" sz="2000" dirty="0" err="1"/>
              <a:t>Planer</a:t>
            </a:r>
            <a:endParaRPr lang="es-ES" sz="2000" dirty="0"/>
          </a:p>
          <a:p>
            <a:pPr marL="0" indent="0">
              <a:buNone/>
            </a:pPr>
            <a:endParaRPr lang="en-GB" sz="2000" dirty="0"/>
          </a:p>
        </p:txBody>
      </p:sp>
    </p:spTree>
    <p:extLst>
      <p:ext uri="{BB962C8B-B14F-4D97-AF65-F5344CB8AC3E}">
        <p14:creationId xmlns:p14="http://schemas.microsoft.com/office/powerpoint/2010/main" val="2527257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Prevention </a:t>
            </a:r>
            <a:r>
              <a:rPr lang="en-GB" sz="2800" dirty="0"/>
              <a:t>of accidental exposures in </a:t>
            </a:r>
            <a:r>
              <a:rPr lang="en-GB" sz="2800" dirty="0" smtClean="0"/>
              <a:t>radiotherapy  </a:t>
            </a:r>
            <a:endParaRPr lang="en-GB" sz="2800" dirty="0"/>
          </a:p>
        </p:txBody>
      </p:sp>
      <p:sp>
        <p:nvSpPr>
          <p:cNvPr id="3" name="Content Placeholder 2"/>
          <p:cNvSpPr>
            <a:spLocks noGrp="1"/>
          </p:cNvSpPr>
          <p:nvPr>
            <p:ph idx="1"/>
          </p:nvPr>
        </p:nvSpPr>
        <p:spPr>
          <a:xfrm>
            <a:off x="282575" y="1268760"/>
            <a:ext cx="7745809" cy="2664296"/>
          </a:xfrm>
        </p:spPr>
        <p:txBody>
          <a:bodyPr>
            <a:normAutofit fontScale="85000" lnSpcReduction="20000"/>
          </a:bodyPr>
          <a:lstStyle/>
          <a:p>
            <a:pPr marL="342900" lvl="1" indent="-342900"/>
            <a:r>
              <a:rPr lang="en-US" sz="2400" dirty="0" smtClean="0"/>
              <a:t>Three technical documents jointly published</a:t>
            </a:r>
          </a:p>
          <a:p>
            <a:pPr marL="742950" lvl="2" indent="-342900"/>
            <a:r>
              <a:rPr lang="en-US" sz="2000" dirty="0" smtClean="0"/>
              <a:t>IAEA</a:t>
            </a:r>
            <a:r>
              <a:rPr lang="en-US" sz="2000" i="1" dirty="0" smtClean="0"/>
              <a:t> </a:t>
            </a:r>
            <a:r>
              <a:rPr lang="en-US" sz="2000" dirty="0"/>
              <a:t>TECDODC </a:t>
            </a:r>
            <a:r>
              <a:rPr lang="en-US" sz="2000" dirty="0" smtClean="0"/>
              <a:t>1670/S: </a:t>
            </a:r>
            <a:r>
              <a:rPr lang="en-US" dirty="0" err="1"/>
              <a:t>Análisis</a:t>
            </a:r>
            <a:r>
              <a:rPr lang="en-US" dirty="0"/>
              <a:t> </a:t>
            </a:r>
            <a:r>
              <a:rPr lang="en-US" dirty="0" err="1"/>
              <a:t>Probabilista</a:t>
            </a:r>
            <a:r>
              <a:rPr lang="en-US" dirty="0"/>
              <a:t> de </a:t>
            </a:r>
            <a:r>
              <a:rPr lang="en-US" dirty="0" err="1"/>
              <a:t>Seguridad</a:t>
            </a:r>
            <a:r>
              <a:rPr lang="en-US" dirty="0"/>
              <a:t> de </a:t>
            </a:r>
            <a:r>
              <a:rPr lang="en-US" dirty="0" err="1"/>
              <a:t>Tratamientos</a:t>
            </a:r>
            <a:r>
              <a:rPr lang="en-US" dirty="0"/>
              <a:t> de </a:t>
            </a:r>
            <a:r>
              <a:rPr lang="en-US" dirty="0" err="1"/>
              <a:t>Radioterapia</a:t>
            </a:r>
            <a:r>
              <a:rPr lang="en-US" dirty="0"/>
              <a:t> con </a:t>
            </a:r>
            <a:r>
              <a:rPr lang="en-US" dirty="0" err="1"/>
              <a:t>Acelerador</a:t>
            </a:r>
            <a:r>
              <a:rPr lang="en-US" dirty="0"/>
              <a:t> Lineal </a:t>
            </a:r>
            <a:endParaRPr lang="en-US" sz="2400" dirty="0" smtClean="0"/>
          </a:p>
          <a:p>
            <a:pPr marL="742950" lvl="2" indent="-342900"/>
            <a:r>
              <a:rPr lang="en-US" sz="2000" dirty="0"/>
              <a:t>IAEA TECDOC 1685/S:  </a:t>
            </a:r>
            <a:r>
              <a:rPr lang="es-ES" sz="2000" dirty="0"/>
              <a:t>Aplicación del Método de la Matriz de Riesgo a la Radioterapia </a:t>
            </a:r>
          </a:p>
          <a:p>
            <a:pPr marL="742950" lvl="2" indent="-342900"/>
            <a:r>
              <a:rPr lang="en-US" sz="2000" dirty="0"/>
              <a:t>TECDOC 1710/S: </a:t>
            </a:r>
            <a:r>
              <a:rPr lang="en-US" sz="2000" dirty="0" err="1"/>
              <a:t>Programa</a:t>
            </a:r>
            <a:r>
              <a:rPr lang="en-US" sz="2000" dirty="0"/>
              <a:t> </a:t>
            </a:r>
            <a:r>
              <a:rPr lang="en-US" sz="2000" dirty="0" err="1"/>
              <a:t>Nacional</a:t>
            </a:r>
            <a:r>
              <a:rPr lang="en-US" sz="2000" dirty="0"/>
              <a:t> de </a:t>
            </a:r>
            <a:r>
              <a:rPr lang="en-US" sz="2000" dirty="0" err="1"/>
              <a:t>Protección</a:t>
            </a:r>
            <a:r>
              <a:rPr lang="en-US" sz="2000" dirty="0"/>
              <a:t> </a:t>
            </a:r>
            <a:r>
              <a:rPr lang="en-US" sz="2000" dirty="0" err="1"/>
              <a:t>Radiológica</a:t>
            </a:r>
            <a:r>
              <a:rPr lang="en-US" sz="2000" dirty="0"/>
              <a:t> en </a:t>
            </a:r>
            <a:r>
              <a:rPr lang="en-US" sz="2000" dirty="0" err="1"/>
              <a:t>las</a:t>
            </a:r>
            <a:r>
              <a:rPr lang="en-US" sz="2000" dirty="0"/>
              <a:t> </a:t>
            </a:r>
            <a:r>
              <a:rPr lang="en-US" sz="2000" dirty="0" err="1"/>
              <a:t>Exposiciones</a:t>
            </a:r>
            <a:r>
              <a:rPr lang="en-US" sz="2000" dirty="0"/>
              <a:t> </a:t>
            </a:r>
            <a:r>
              <a:rPr lang="en-US" sz="2000" dirty="0" err="1"/>
              <a:t>Médicas</a:t>
            </a:r>
            <a:r>
              <a:rPr lang="en-US" sz="2000" dirty="0"/>
              <a:t> </a:t>
            </a:r>
          </a:p>
          <a:p>
            <a:pPr marL="342900" lvl="1" indent="-342900"/>
            <a:r>
              <a:rPr lang="en-US" dirty="0" smtClean="0"/>
              <a:t> </a:t>
            </a:r>
          </a:p>
          <a:p>
            <a:pPr marL="342900" lvl="1" indent="-342900"/>
            <a:r>
              <a:rPr lang="en-US" dirty="0" smtClean="0"/>
              <a:t>SEVRRA - Radiotherapy </a:t>
            </a:r>
            <a:r>
              <a:rPr lang="en-US" dirty="0"/>
              <a:t>risk assessment </a:t>
            </a:r>
            <a:r>
              <a:rPr lang="en-US" dirty="0" smtClean="0"/>
              <a:t>tool</a:t>
            </a:r>
            <a:endParaRPr lang="en-US" sz="2800" i="1" dirty="0" smtClean="0"/>
          </a:p>
        </p:txBody>
      </p:sp>
      <p:pic>
        <p:nvPicPr>
          <p:cNvPr id="1026" name="Picture 2" descr="Programa Nacional de Proteccion Radiologica en las Exposiciones Med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072981"/>
            <a:ext cx="1120673" cy="1585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4267"/>
          <a:stretch/>
        </p:blipFill>
        <p:spPr bwMode="auto">
          <a:xfrm>
            <a:off x="4788025" y="5080795"/>
            <a:ext cx="1180976" cy="158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5060777"/>
            <a:ext cx="1122768" cy="160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SEVR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072981"/>
            <a:ext cx="2548784" cy="1585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4005064"/>
            <a:ext cx="8136904" cy="830997"/>
          </a:xfrm>
          <a:prstGeom prst="rect">
            <a:avLst/>
          </a:prstGeom>
          <a:solidFill>
            <a:schemeClr val="accent2">
              <a:lumMod val="40000"/>
              <a:lumOff val="60000"/>
            </a:schemeClr>
          </a:solidFill>
        </p:spPr>
        <p:txBody>
          <a:bodyPr wrap="square" rtlCol="0">
            <a:spAutoFit/>
          </a:bodyPr>
          <a:lstStyle/>
          <a:p>
            <a:pPr algn="ctr"/>
            <a:r>
              <a:rPr lang="en-GB" dirty="0" smtClean="0">
                <a:solidFill>
                  <a:schemeClr val="bg1">
                    <a:lumMod val="75000"/>
                  </a:schemeClr>
                </a:solidFill>
                <a:latin typeface="+mn-lt"/>
              </a:rPr>
              <a:t>Facilitating workshops and training courses and possibly translation of technical documents</a:t>
            </a:r>
            <a:endParaRPr lang="en-GB" dirty="0">
              <a:solidFill>
                <a:schemeClr val="bg1">
                  <a:lumMod val="75000"/>
                </a:schemeClr>
              </a:solidFill>
              <a:latin typeface="+mn-lt"/>
            </a:endParaRPr>
          </a:p>
        </p:txBody>
      </p:sp>
    </p:spTree>
    <p:extLst>
      <p:ext uri="{BB962C8B-B14F-4D97-AF65-F5344CB8AC3E}">
        <p14:creationId xmlns:p14="http://schemas.microsoft.com/office/powerpoint/2010/main" val="3662527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2800" dirty="0" smtClean="0"/>
              <a:t>Prevención de exposiciones accidentales en radioterapia</a:t>
            </a:r>
            <a:endParaRPr lang="en-GB" sz="2800" dirty="0"/>
          </a:p>
        </p:txBody>
      </p:sp>
      <p:sp>
        <p:nvSpPr>
          <p:cNvPr id="3" name="Content Placeholder 2"/>
          <p:cNvSpPr>
            <a:spLocks noGrp="1"/>
          </p:cNvSpPr>
          <p:nvPr>
            <p:ph idx="1"/>
          </p:nvPr>
        </p:nvSpPr>
        <p:spPr>
          <a:xfrm>
            <a:off x="282575" y="1268760"/>
            <a:ext cx="8609905" cy="2664296"/>
          </a:xfrm>
        </p:spPr>
        <p:txBody>
          <a:bodyPr>
            <a:normAutofit fontScale="77500" lnSpcReduction="20000"/>
          </a:bodyPr>
          <a:lstStyle/>
          <a:p>
            <a:pPr marL="342900" lvl="1" indent="-342900"/>
            <a:r>
              <a:rPr lang="en-US" sz="2400" dirty="0" err="1" smtClean="0"/>
              <a:t>Tres</a:t>
            </a:r>
            <a:r>
              <a:rPr lang="en-US" sz="2400" dirty="0" smtClean="0"/>
              <a:t> </a:t>
            </a:r>
            <a:r>
              <a:rPr lang="en-US" sz="2400" dirty="0" err="1" smtClean="0"/>
              <a:t>documentos</a:t>
            </a:r>
            <a:r>
              <a:rPr lang="en-US" sz="2400" dirty="0" smtClean="0"/>
              <a:t> </a:t>
            </a:r>
            <a:r>
              <a:rPr lang="en-US" sz="2400" dirty="0" err="1" smtClean="0"/>
              <a:t>técnicos</a:t>
            </a:r>
            <a:r>
              <a:rPr lang="en-US" sz="2400" dirty="0" smtClean="0"/>
              <a:t> </a:t>
            </a:r>
            <a:r>
              <a:rPr lang="en-US" sz="2400" dirty="0" err="1" smtClean="0"/>
              <a:t>publicados</a:t>
            </a:r>
            <a:endParaRPr lang="en-US" sz="2400" dirty="0" smtClean="0"/>
          </a:p>
          <a:p>
            <a:pPr marL="742950" lvl="2" indent="-342900"/>
            <a:r>
              <a:rPr lang="en-US" sz="2000" dirty="0" smtClean="0"/>
              <a:t>IAEA</a:t>
            </a:r>
            <a:r>
              <a:rPr lang="en-US" sz="2000" i="1" dirty="0" smtClean="0"/>
              <a:t> </a:t>
            </a:r>
            <a:r>
              <a:rPr lang="en-US" sz="2000" dirty="0"/>
              <a:t>TECDODC </a:t>
            </a:r>
            <a:r>
              <a:rPr lang="en-US" sz="2000" dirty="0" smtClean="0"/>
              <a:t>1670/S: </a:t>
            </a:r>
            <a:r>
              <a:rPr lang="en-US" dirty="0" err="1"/>
              <a:t>Análisis</a:t>
            </a:r>
            <a:r>
              <a:rPr lang="en-US" dirty="0"/>
              <a:t> </a:t>
            </a:r>
            <a:r>
              <a:rPr lang="en-US" dirty="0" err="1"/>
              <a:t>Probabilista</a:t>
            </a:r>
            <a:r>
              <a:rPr lang="en-US" dirty="0"/>
              <a:t> de </a:t>
            </a:r>
            <a:r>
              <a:rPr lang="en-US" dirty="0" err="1"/>
              <a:t>Seguridad</a:t>
            </a:r>
            <a:r>
              <a:rPr lang="en-US" dirty="0"/>
              <a:t> de </a:t>
            </a:r>
            <a:r>
              <a:rPr lang="en-US" dirty="0" err="1"/>
              <a:t>Tratamientos</a:t>
            </a:r>
            <a:r>
              <a:rPr lang="en-US" dirty="0"/>
              <a:t> de </a:t>
            </a:r>
            <a:r>
              <a:rPr lang="en-US" dirty="0" err="1"/>
              <a:t>Radioterapia</a:t>
            </a:r>
            <a:r>
              <a:rPr lang="en-US" dirty="0"/>
              <a:t> con </a:t>
            </a:r>
            <a:r>
              <a:rPr lang="en-US" dirty="0" err="1"/>
              <a:t>Acelerador</a:t>
            </a:r>
            <a:r>
              <a:rPr lang="en-US" dirty="0"/>
              <a:t> Lineal </a:t>
            </a:r>
            <a:endParaRPr lang="en-US" sz="2400" dirty="0" smtClean="0"/>
          </a:p>
          <a:p>
            <a:pPr marL="742950" lvl="2" indent="-342900"/>
            <a:r>
              <a:rPr lang="en-US" sz="2000" dirty="0"/>
              <a:t>IAEA TECDOC 1685/S:  </a:t>
            </a:r>
            <a:r>
              <a:rPr lang="es-ES" sz="2000" dirty="0"/>
              <a:t>Aplicación del Método de la Matriz de Riesgo a la Radioterapia </a:t>
            </a:r>
          </a:p>
          <a:p>
            <a:pPr marL="742950" lvl="2" indent="-342900"/>
            <a:r>
              <a:rPr lang="en-US" sz="2000" dirty="0"/>
              <a:t>TECDOC 1710/S: </a:t>
            </a:r>
            <a:r>
              <a:rPr lang="en-US" sz="2000" dirty="0" err="1"/>
              <a:t>Programa</a:t>
            </a:r>
            <a:r>
              <a:rPr lang="en-US" sz="2000" dirty="0"/>
              <a:t> </a:t>
            </a:r>
            <a:r>
              <a:rPr lang="en-US" sz="2000" dirty="0" err="1"/>
              <a:t>Nacional</a:t>
            </a:r>
            <a:r>
              <a:rPr lang="en-US" sz="2000" dirty="0"/>
              <a:t> de </a:t>
            </a:r>
            <a:r>
              <a:rPr lang="en-US" sz="2000" dirty="0" err="1"/>
              <a:t>Protección</a:t>
            </a:r>
            <a:r>
              <a:rPr lang="en-US" sz="2000" dirty="0"/>
              <a:t> </a:t>
            </a:r>
            <a:r>
              <a:rPr lang="en-US" sz="2000" dirty="0" err="1"/>
              <a:t>Radiológica</a:t>
            </a:r>
            <a:r>
              <a:rPr lang="en-US" sz="2000" dirty="0"/>
              <a:t> en </a:t>
            </a:r>
            <a:r>
              <a:rPr lang="en-US" sz="2000" dirty="0" err="1"/>
              <a:t>las</a:t>
            </a:r>
            <a:r>
              <a:rPr lang="en-US" sz="2000" dirty="0"/>
              <a:t> </a:t>
            </a:r>
            <a:r>
              <a:rPr lang="en-US" sz="2000" dirty="0" err="1"/>
              <a:t>Exposiciones</a:t>
            </a:r>
            <a:r>
              <a:rPr lang="en-US" sz="2000" dirty="0"/>
              <a:t> </a:t>
            </a:r>
            <a:r>
              <a:rPr lang="en-US" sz="2000" dirty="0" err="1"/>
              <a:t>Médicas</a:t>
            </a:r>
            <a:r>
              <a:rPr lang="en-US" sz="2000" dirty="0"/>
              <a:t> </a:t>
            </a:r>
          </a:p>
          <a:p>
            <a:pPr marL="342900" lvl="1" indent="-342900"/>
            <a:r>
              <a:rPr lang="en-US" dirty="0" smtClean="0"/>
              <a:t> </a:t>
            </a:r>
          </a:p>
          <a:p>
            <a:pPr marL="342900" lvl="1" indent="-342900"/>
            <a:r>
              <a:rPr lang="en-US" dirty="0" smtClean="0"/>
              <a:t>SEVRRA - </a:t>
            </a:r>
            <a:r>
              <a:rPr lang="es-ES" dirty="0"/>
              <a:t>Herramienta de evaluación de riesgos de Radioterapia</a:t>
            </a:r>
            <a:endParaRPr lang="en-US" sz="2800" i="1" dirty="0" smtClean="0"/>
          </a:p>
        </p:txBody>
      </p:sp>
      <p:pic>
        <p:nvPicPr>
          <p:cNvPr id="1026" name="Picture 2" descr="Programa Nacional de Proteccion Radiologica en las Exposiciones Med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072981"/>
            <a:ext cx="1120673" cy="1585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4267"/>
          <a:stretch/>
        </p:blipFill>
        <p:spPr bwMode="auto">
          <a:xfrm>
            <a:off x="4788025" y="5080795"/>
            <a:ext cx="1180976" cy="158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5060777"/>
            <a:ext cx="1122768" cy="160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SEVR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072981"/>
            <a:ext cx="2548784" cy="1585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728" y="4005064"/>
            <a:ext cx="8136904" cy="830997"/>
          </a:xfrm>
          <a:prstGeom prst="rect">
            <a:avLst/>
          </a:prstGeom>
          <a:solidFill>
            <a:schemeClr val="accent2">
              <a:lumMod val="40000"/>
              <a:lumOff val="60000"/>
            </a:schemeClr>
          </a:solidFill>
        </p:spPr>
        <p:txBody>
          <a:bodyPr wrap="square" rtlCol="0">
            <a:spAutoFit/>
          </a:bodyPr>
          <a:lstStyle/>
          <a:p>
            <a:pPr algn="ctr"/>
            <a:r>
              <a:rPr lang="es-ES" dirty="0">
                <a:solidFill>
                  <a:schemeClr val="bg1">
                    <a:lumMod val="75000"/>
                  </a:schemeClr>
                </a:solidFill>
                <a:latin typeface="+mn-lt"/>
              </a:rPr>
              <a:t>Facilitar talleres y cursos de formación y, posiblemente, la traducción de </a:t>
            </a:r>
            <a:r>
              <a:rPr lang="es-ES" dirty="0" smtClean="0">
                <a:solidFill>
                  <a:schemeClr val="bg1">
                    <a:lumMod val="75000"/>
                  </a:schemeClr>
                </a:solidFill>
                <a:latin typeface="+mn-lt"/>
              </a:rPr>
              <a:t>los documentos </a:t>
            </a:r>
            <a:r>
              <a:rPr lang="es-ES" dirty="0">
                <a:solidFill>
                  <a:schemeClr val="bg1">
                    <a:lumMod val="75000"/>
                  </a:schemeClr>
                </a:solidFill>
                <a:latin typeface="+mn-lt"/>
              </a:rPr>
              <a:t>técnicos</a:t>
            </a:r>
            <a:endParaRPr lang="en-GB" dirty="0">
              <a:solidFill>
                <a:schemeClr val="bg1">
                  <a:lumMod val="75000"/>
                </a:schemeClr>
              </a:solidFill>
              <a:latin typeface="+mn-lt"/>
            </a:endParaRPr>
          </a:p>
        </p:txBody>
      </p:sp>
    </p:spTree>
    <p:extLst>
      <p:ext uri="{BB962C8B-B14F-4D97-AF65-F5344CB8AC3E}">
        <p14:creationId xmlns:p14="http://schemas.microsoft.com/office/powerpoint/2010/main" val="2564667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n princip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984" y="620688"/>
            <a:ext cx="2208405" cy="1656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2800" dirty="0"/>
              <a:t>Safety culture in practices with </a:t>
            </a:r>
            <a:r>
              <a:rPr lang="en-US" sz="2800" dirty="0" smtClean="0"/>
              <a:t>radioactive </a:t>
            </a:r>
            <a:r>
              <a:rPr lang="en-US" sz="2800" dirty="0"/>
              <a:t>sources</a:t>
            </a:r>
            <a:endParaRPr lang="en-GB" sz="2800" dirty="0"/>
          </a:p>
        </p:txBody>
      </p:sp>
      <p:sp>
        <p:nvSpPr>
          <p:cNvPr id="3" name="Content Placeholder 2"/>
          <p:cNvSpPr>
            <a:spLocks noGrp="1"/>
          </p:cNvSpPr>
          <p:nvPr>
            <p:ph idx="1"/>
          </p:nvPr>
        </p:nvSpPr>
        <p:spPr>
          <a:xfrm>
            <a:off x="251520" y="1124744"/>
            <a:ext cx="7848872" cy="2592288"/>
          </a:xfrm>
        </p:spPr>
        <p:txBody>
          <a:bodyPr>
            <a:normAutofit fontScale="47500" lnSpcReduction="20000"/>
          </a:bodyPr>
          <a:lstStyle/>
          <a:p>
            <a:pPr marL="0" indent="0">
              <a:buNone/>
            </a:pPr>
            <a:r>
              <a:rPr lang="en-GB" sz="5100" dirty="0" smtClean="0"/>
              <a:t>To </a:t>
            </a:r>
            <a:r>
              <a:rPr lang="en-GB" sz="5100" dirty="0"/>
              <a:t>contribute to the promotion and development of Safety Culture in </a:t>
            </a:r>
            <a:r>
              <a:rPr lang="en-GB" sz="5100" dirty="0" smtClean="0"/>
              <a:t>practices with </a:t>
            </a:r>
            <a:r>
              <a:rPr lang="en-GB" sz="5100" dirty="0"/>
              <a:t>radioactive sources</a:t>
            </a:r>
          </a:p>
          <a:p>
            <a:pPr marL="0" lvl="0" indent="0">
              <a:buNone/>
            </a:pPr>
            <a:endParaRPr lang="en-GB" dirty="0" smtClean="0"/>
          </a:p>
          <a:p>
            <a:r>
              <a:rPr lang="en-GB" sz="4200" dirty="0" smtClean="0"/>
              <a:t>Draft </a:t>
            </a:r>
            <a:r>
              <a:rPr lang="en-GB" sz="4200" dirty="0"/>
              <a:t>of the </a:t>
            </a:r>
            <a:r>
              <a:rPr lang="en-GB" sz="4200" i="1" dirty="0"/>
              <a:t>“ </a:t>
            </a:r>
            <a:r>
              <a:rPr lang="en-GB" sz="4200" i="1" dirty="0">
                <a:solidFill>
                  <a:srgbClr val="FFFF00"/>
                </a:solidFill>
              </a:rPr>
              <a:t>Guidelines for promoting and developing Safety Culture on practices involving the use of ionizing radiation sources”</a:t>
            </a:r>
            <a:r>
              <a:rPr lang="en-GB" sz="4200" dirty="0">
                <a:solidFill>
                  <a:srgbClr val="FFFF00"/>
                </a:solidFill>
              </a:rPr>
              <a:t> </a:t>
            </a:r>
          </a:p>
          <a:p>
            <a:r>
              <a:rPr lang="en-GB" sz="4200" dirty="0"/>
              <a:t>Presentation at IRPA Regional Rio de </a:t>
            </a:r>
            <a:r>
              <a:rPr lang="en-GB" sz="4200" dirty="0" smtClean="0"/>
              <a:t>Janeiro</a:t>
            </a:r>
            <a:endParaRPr lang="en-GB" dirty="0"/>
          </a:p>
        </p:txBody>
      </p:sp>
      <p:sp>
        <p:nvSpPr>
          <p:cNvPr id="5" name="TextBox 4"/>
          <p:cNvSpPr txBox="1"/>
          <p:nvPr/>
        </p:nvSpPr>
        <p:spPr>
          <a:xfrm>
            <a:off x="1115616" y="5517232"/>
            <a:ext cx="7835517" cy="1015663"/>
          </a:xfrm>
          <a:prstGeom prst="rect">
            <a:avLst/>
          </a:prstGeom>
          <a:solidFill>
            <a:schemeClr val="accent2">
              <a:lumMod val="40000"/>
              <a:lumOff val="60000"/>
            </a:schemeClr>
          </a:solidFill>
        </p:spPr>
        <p:txBody>
          <a:bodyPr wrap="square" rtlCol="0">
            <a:spAutoFit/>
          </a:bodyPr>
          <a:lstStyle/>
          <a:p>
            <a:r>
              <a:rPr lang="en-GB" sz="2000" dirty="0" smtClean="0">
                <a:solidFill>
                  <a:schemeClr val="bg1">
                    <a:lumMod val="75000"/>
                  </a:schemeClr>
                </a:solidFill>
                <a:latin typeface="+mj-lt"/>
              </a:rPr>
              <a:t>Excellent </a:t>
            </a:r>
            <a:r>
              <a:rPr lang="en-GB" sz="2000" dirty="0">
                <a:solidFill>
                  <a:schemeClr val="bg1">
                    <a:lumMod val="75000"/>
                  </a:schemeClr>
                </a:solidFill>
                <a:latin typeface="+mj-lt"/>
              </a:rPr>
              <a:t>collaboration between RLA9066 and FORO on inter-phases, synergy and complementary actions for dissemination and implementation of the </a:t>
            </a:r>
            <a:r>
              <a:rPr lang="en-GB" sz="2000" dirty="0" smtClean="0">
                <a:solidFill>
                  <a:schemeClr val="bg1">
                    <a:lumMod val="75000"/>
                  </a:schemeClr>
                </a:solidFill>
                <a:latin typeface="+mj-lt"/>
              </a:rPr>
              <a:t>document, </a:t>
            </a:r>
            <a:r>
              <a:rPr lang="en-GB" sz="2000" dirty="0">
                <a:solidFill>
                  <a:schemeClr val="bg1">
                    <a:lumMod val="75000"/>
                  </a:schemeClr>
                </a:solidFill>
                <a:latin typeface="+mj-lt"/>
              </a:rPr>
              <a:t>upon </a:t>
            </a:r>
            <a:r>
              <a:rPr lang="en-GB" sz="2000" dirty="0" smtClean="0">
                <a:solidFill>
                  <a:schemeClr val="bg1">
                    <a:lumMod val="75000"/>
                  </a:schemeClr>
                </a:solidFill>
                <a:latin typeface="+mj-lt"/>
              </a:rPr>
              <a:t>completion </a:t>
            </a:r>
            <a:r>
              <a:rPr lang="en-GB" sz="2000" dirty="0">
                <a:solidFill>
                  <a:schemeClr val="bg1">
                    <a:lumMod val="75000"/>
                  </a:schemeClr>
                </a:solidFill>
                <a:latin typeface="+mj-lt"/>
              </a:rPr>
              <a:t>and </a:t>
            </a:r>
            <a:r>
              <a:rPr lang="en-GB" sz="2000" dirty="0" smtClean="0">
                <a:solidFill>
                  <a:schemeClr val="bg1">
                    <a:lumMod val="75000"/>
                  </a:schemeClr>
                </a:solidFill>
                <a:latin typeface="+mj-lt"/>
              </a:rPr>
              <a:t>publication.</a:t>
            </a:r>
            <a:r>
              <a:rPr lang="en-US" sz="2000" dirty="0" smtClean="0">
                <a:solidFill>
                  <a:schemeClr val="bg1">
                    <a:lumMod val="75000"/>
                  </a:schemeClr>
                </a:solidFill>
                <a:latin typeface="+mj-lt"/>
              </a:rPr>
              <a:t> </a:t>
            </a:r>
            <a:endParaRPr lang="en-GB" sz="2000" dirty="0">
              <a:solidFill>
                <a:schemeClr val="bg1">
                  <a:lumMod val="75000"/>
                </a:schemeClr>
              </a:solidFill>
              <a:latin typeface="+mj-lt"/>
            </a:endParaRPr>
          </a:p>
        </p:txBody>
      </p:sp>
      <p:sp>
        <p:nvSpPr>
          <p:cNvPr id="9" name="Content Placeholder 2"/>
          <p:cNvSpPr txBox="1">
            <a:spLocks/>
          </p:cNvSpPr>
          <p:nvPr/>
        </p:nvSpPr>
        <p:spPr bwMode="black">
          <a:xfrm>
            <a:off x="314273" y="3284984"/>
            <a:ext cx="863686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32500" lnSpcReduction="20000"/>
          </a:bodyPr>
          <a:lstStyle>
            <a:lvl1pPr marL="342900" indent="-342900" algn="l" rtl="0" eaLnBrk="1" fontAlgn="base" hangingPunct="1">
              <a:spcBef>
                <a:spcPct val="20000"/>
              </a:spcBef>
              <a:spcAft>
                <a:spcPct val="0"/>
              </a:spcAft>
              <a:buClr>
                <a:srgbClr val="99CCFF"/>
              </a:buClr>
              <a:buSzPct val="110000"/>
              <a:buChar char="•"/>
              <a:defRPr sz="3200">
                <a:solidFill>
                  <a:srgbClr val="FFFFCC"/>
                </a:solidFill>
                <a:latin typeface="+mn-lt"/>
                <a:ea typeface="+mn-ea"/>
                <a:cs typeface="+mn-cs"/>
              </a:defRPr>
            </a:lvl1pPr>
            <a:lvl2pPr marL="742950" indent="-285750" algn="l" rtl="0" eaLnBrk="1" fontAlgn="base" hangingPunct="1">
              <a:spcBef>
                <a:spcPct val="20000"/>
              </a:spcBef>
              <a:spcAft>
                <a:spcPct val="0"/>
              </a:spcAft>
              <a:buClr>
                <a:srgbClr val="99CCFF"/>
              </a:buClr>
              <a:buSzPct val="110000"/>
              <a:buChar char="•"/>
              <a:defRPr sz="2800">
                <a:solidFill>
                  <a:srgbClr val="FFFFCC"/>
                </a:solidFill>
                <a:latin typeface="+mn-lt"/>
              </a:defRPr>
            </a:lvl2pPr>
            <a:lvl3pPr marL="1143000" indent="-228600" algn="l" rtl="0" eaLnBrk="1" fontAlgn="base" hangingPunct="1">
              <a:spcBef>
                <a:spcPct val="20000"/>
              </a:spcBef>
              <a:spcAft>
                <a:spcPct val="0"/>
              </a:spcAft>
              <a:buClr>
                <a:srgbClr val="99CCFF"/>
              </a:buClr>
              <a:buSzPct val="110000"/>
              <a:buChar char="•"/>
              <a:defRPr sz="2400">
                <a:solidFill>
                  <a:srgbClr val="FFFFCC"/>
                </a:solidFill>
                <a:latin typeface="+mn-lt"/>
              </a:defRPr>
            </a:lvl3pPr>
            <a:lvl4pPr marL="1600200" indent="-228600" algn="l" rtl="0" eaLnBrk="1" fontAlgn="base" hangingPunct="1">
              <a:spcBef>
                <a:spcPct val="20000"/>
              </a:spcBef>
              <a:spcAft>
                <a:spcPct val="0"/>
              </a:spcAft>
              <a:buClr>
                <a:srgbClr val="99CCFF"/>
              </a:buClr>
              <a:buSzPct val="110000"/>
              <a:buChar char="•"/>
              <a:defRPr sz="2400">
                <a:solidFill>
                  <a:srgbClr val="FFFFCC"/>
                </a:solidFill>
                <a:latin typeface="+mn-lt"/>
              </a:defRPr>
            </a:lvl4pPr>
            <a:lvl5pPr marL="2057400" indent="-228600" algn="l" rtl="0" eaLnBrk="1" fontAlgn="base" hangingPunct="1">
              <a:spcBef>
                <a:spcPct val="20000"/>
              </a:spcBef>
              <a:spcAft>
                <a:spcPct val="0"/>
              </a:spcAft>
              <a:buClr>
                <a:srgbClr val="99CCFF"/>
              </a:buClr>
              <a:buSzPct val="110000"/>
              <a:buChar char="•"/>
              <a:defRPr sz="2400">
                <a:solidFill>
                  <a:srgbClr val="FFFFCC"/>
                </a:solidFill>
                <a:latin typeface="+mn-lt"/>
              </a:defRPr>
            </a:lvl5pPr>
            <a:lvl6pPr marL="2514600" indent="-228600" algn="l" rtl="0" eaLnBrk="1" fontAlgn="base" hangingPunct="1">
              <a:spcBef>
                <a:spcPct val="20000"/>
              </a:spcBef>
              <a:spcAft>
                <a:spcPct val="0"/>
              </a:spcAft>
              <a:buClr>
                <a:srgbClr val="99CCFF"/>
              </a:buClr>
              <a:buSzPct val="110000"/>
              <a:buChar char="•"/>
              <a:defRPr sz="2400">
                <a:solidFill>
                  <a:srgbClr val="FFFFCC"/>
                </a:solidFill>
                <a:latin typeface="+mn-lt"/>
              </a:defRPr>
            </a:lvl6pPr>
            <a:lvl7pPr marL="2971800" indent="-228600" algn="l" rtl="0" eaLnBrk="1" fontAlgn="base" hangingPunct="1">
              <a:spcBef>
                <a:spcPct val="20000"/>
              </a:spcBef>
              <a:spcAft>
                <a:spcPct val="0"/>
              </a:spcAft>
              <a:buClr>
                <a:srgbClr val="99CCFF"/>
              </a:buClr>
              <a:buSzPct val="110000"/>
              <a:buChar char="•"/>
              <a:defRPr sz="2400">
                <a:solidFill>
                  <a:srgbClr val="FFFFCC"/>
                </a:solidFill>
                <a:latin typeface="+mn-lt"/>
              </a:defRPr>
            </a:lvl7pPr>
            <a:lvl8pPr marL="3429000" indent="-228600" algn="l" rtl="0" eaLnBrk="1" fontAlgn="base" hangingPunct="1">
              <a:spcBef>
                <a:spcPct val="20000"/>
              </a:spcBef>
              <a:spcAft>
                <a:spcPct val="0"/>
              </a:spcAft>
              <a:buClr>
                <a:srgbClr val="99CCFF"/>
              </a:buClr>
              <a:buSzPct val="110000"/>
              <a:buChar char="•"/>
              <a:defRPr sz="2400">
                <a:solidFill>
                  <a:srgbClr val="FFFFCC"/>
                </a:solidFill>
                <a:latin typeface="+mn-lt"/>
              </a:defRPr>
            </a:lvl8pPr>
            <a:lvl9pPr marL="3886200" indent="-228600" algn="l" rtl="0" eaLnBrk="1" fontAlgn="base" hangingPunct="1">
              <a:spcBef>
                <a:spcPct val="20000"/>
              </a:spcBef>
              <a:spcAft>
                <a:spcPct val="0"/>
              </a:spcAft>
              <a:buClr>
                <a:srgbClr val="99CCFF"/>
              </a:buClr>
              <a:buSzPct val="110000"/>
              <a:buChar char="•"/>
              <a:defRPr sz="2400">
                <a:solidFill>
                  <a:srgbClr val="FFFFCC"/>
                </a:solidFill>
                <a:latin typeface="+mn-lt"/>
              </a:defRPr>
            </a:lvl9pPr>
          </a:lstStyle>
          <a:p>
            <a:pPr marL="0" indent="0">
              <a:buFontTx/>
              <a:buNone/>
            </a:pPr>
            <a:r>
              <a:rPr lang="en-GB" sz="6000" b="1" kern="0" dirty="0">
                <a:solidFill>
                  <a:schemeClr val="tx1"/>
                </a:solidFill>
              </a:rPr>
              <a:t>Synergies with RLA9066 actions:</a:t>
            </a:r>
          </a:p>
          <a:p>
            <a:r>
              <a:rPr lang="en-GB" sz="5100" kern="0" dirty="0"/>
              <a:t>Regional meeting on Safety Culture for </a:t>
            </a:r>
            <a:r>
              <a:rPr lang="en-GB" sz="5100" kern="0" dirty="0" smtClean="0"/>
              <a:t>managers (IRD-CNEN, Brazil)</a:t>
            </a:r>
          </a:p>
          <a:p>
            <a:pPr lvl="1"/>
            <a:r>
              <a:rPr lang="en-GB" sz="4700" kern="0" dirty="0" smtClean="0"/>
              <a:t>draft </a:t>
            </a:r>
            <a:r>
              <a:rPr lang="en-GB" sz="4700" kern="0" dirty="0"/>
              <a:t>design of national strategy for promotion of Safety Culture.</a:t>
            </a:r>
          </a:p>
          <a:p>
            <a:r>
              <a:rPr lang="en-GB" sz="5100" kern="0" dirty="0"/>
              <a:t>Regional survey performed on safety culture good practices and initiatives - 18 Member States and 89 facilities</a:t>
            </a:r>
          </a:p>
          <a:p>
            <a:r>
              <a:rPr lang="en-GB" sz="5100" kern="0" dirty="0"/>
              <a:t>Presentation at the Joint Congress of the Spanish Medical Physics Society and the Spanish Radiation Protection Society.(Caceres, Spain)</a:t>
            </a:r>
          </a:p>
          <a:p>
            <a:r>
              <a:rPr lang="en-GB" sz="5100" kern="0" dirty="0" smtClean="0"/>
              <a:t>Implementation of the “Work </a:t>
            </a:r>
            <a:r>
              <a:rPr lang="en-GB" sz="5100" kern="0" dirty="0"/>
              <a:t>environment” design in  REPROLAM for Safety Culture </a:t>
            </a:r>
            <a:r>
              <a:rPr lang="en-GB" sz="5100" kern="0" dirty="0" smtClean="0"/>
              <a:t>issues</a:t>
            </a:r>
            <a:endParaRPr lang="en-GB" sz="5100" kern="0" dirty="0"/>
          </a:p>
        </p:txBody>
      </p:sp>
    </p:spTree>
    <p:extLst>
      <p:ext uri="{BB962C8B-B14F-4D97-AF65-F5344CB8AC3E}">
        <p14:creationId xmlns:p14="http://schemas.microsoft.com/office/powerpoint/2010/main" val="2981727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n princip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984" y="620688"/>
            <a:ext cx="2208405" cy="1656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2800" dirty="0" err="1" smtClean="0"/>
              <a:t>Cultura</a:t>
            </a:r>
            <a:r>
              <a:rPr lang="en-US" sz="2800" dirty="0" smtClean="0"/>
              <a:t> de </a:t>
            </a:r>
            <a:r>
              <a:rPr lang="en-US" sz="2800" dirty="0" err="1" smtClean="0"/>
              <a:t>seguridad</a:t>
            </a:r>
            <a:r>
              <a:rPr lang="en-US" sz="2800" dirty="0" smtClean="0"/>
              <a:t> en </a:t>
            </a:r>
            <a:r>
              <a:rPr lang="en-US" sz="2800" dirty="0" err="1" smtClean="0"/>
              <a:t>protección</a:t>
            </a:r>
            <a:r>
              <a:rPr lang="en-US" sz="2800" dirty="0" smtClean="0"/>
              <a:t> </a:t>
            </a:r>
            <a:r>
              <a:rPr lang="en-US" sz="2800" dirty="0" err="1" smtClean="0"/>
              <a:t>radiológica</a:t>
            </a:r>
            <a:endParaRPr lang="en-GB" sz="2800" dirty="0"/>
          </a:p>
        </p:txBody>
      </p:sp>
      <p:sp>
        <p:nvSpPr>
          <p:cNvPr id="3" name="Content Placeholder 2"/>
          <p:cNvSpPr>
            <a:spLocks noGrp="1"/>
          </p:cNvSpPr>
          <p:nvPr>
            <p:ph idx="1"/>
          </p:nvPr>
        </p:nvSpPr>
        <p:spPr>
          <a:xfrm>
            <a:off x="251520" y="1124744"/>
            <a:ext cx="7848872" cy="2160240"/>
          </a:xfrm>
        </p:spPr>
        <p:txBody>
          <a:bodyPr>
            <a:normAutofit fontScale="47500" lnSpcReduction="20000"/>
          </a:bodyPr>
          <a:lstStyle/>
          <a:p>
            <a:pPr marL="0" indent="0">
              <a:buNone/>
            </a:pPr>
            <a:r>
              <a:rPr lang="es-ES" sz="4400" dirty="0" smtClean="0"/>
              <a:t>Contribuir a la promoción y desarrollo de la cultura de la seguridad en las prácticas con fuentes radiactivas</a:t>
            </a:r>
            <a:endParaRPr lang="es-ES" sz="2900" dirty="0" smtClean="0"/>
          </a:p>
          <a:p>
            <a:r>
              <a:rPr lang="es-ES" sz="4200" dirty="0" smtClean="0"/>
              <a:t>Documento en elaboración:</a:t>
            </a:r>
          </a:p>
          <a:p>
            <a:pPr lvl="1"/>
            <a:r>
              <a:rPr lang="es-ES" sz="3800" dirty="0" smtClean="0"/>
              <a:t>“</a:t>
            </a:r>
            <a:r>
              <a:rPr lang="es-ES" sz="3800" i="1" dirty="0" err="1" smtClean="0">
                <a:solidFill>
                  <a:srgbClr val="FFFF00"/>
                </a:solidFill>
              </a:rPr>
              <a:t>Guias</a:t>
            </a:r>
            <a:r>
              <a:rPr lang="es-ES" sz="3800" i="1" dirty="0" smtClean="0">
                <a:solidFill>
                  <a:srgbClr val="FFFF00"/>
                </a:solidFill>
              </a:rPr>
              <a:t> para la promoción y desarrollo de la cultura de seguridad en las prácticas que impliquen el uso de fuentes de radiaciones ionizantes</a:t>
            </a:r>
            <a:r>
              <a:rPr lang="es-ES" sz="3800" dirty="0" smtClean="0"/>
              <a:t>“</a:t>
            </a:r>
            <a:endParaRPr lang="es-ES" sz="3800" i="1" dirty="0" smtClean="0"/>
          </a:p>
          <a:p>
            <a:r>
              <a:rPr lang="es-ES" sz="4200" dirty="0" smtClean="0"/>
              <a:t>Presentación en el Congreso Regional IRPA en Rio de Janeiro</a:t>
            </a:r>
            <a:endParaRPr lang="es-ES" dirty="0"/>
          </a:p>
        </p:txBody>
      </p:sp>
      <p:sp>
        <p:nvSpPr>
          <p:cNvPr id="5" name="TextBox 4"/>
          <p:cNvSpPr txBox="1"/>
          <p:nvPr/>
        </p:nvSpPr>
        <p:spPr>
          <a:xfrm>
            <a:off x="1124872" y="5661248"/>
            <a:ext cx="7835517" cy="1015663"/>
          </a:xfrm>
          <a:prstGeom prst="rect">
            <a:avLst/>
          </a:prstGeom>
          <a:solidFill>
            <a:schemeClr val="accent2">
              <a:lumMod val="40000"/>
              <a:lumOff val="60000"/>
            </a:schemeClr>
          </a:solidFill>
        </p:spPr>
        <p:txBody>
          <a:bodyPr wrap="square" rtlCol="0">
            <a:spAutoFit/>
          </a:bodyPr>
          <a:lstStyle/>
          <a:p>
            <a:r>
              <a:rPr lang="es-ES" sz="2000" dirty="0">
                <a:solidFill>
                  <a:schemeClr val="bg1">
                    <a:lumMod val="75000"/>
                  </a:schemeClr>
                </a:solidFill>
                <a:latin typeface="+mj-lt"/>
              </a:rPr>
              <a:t>Excelente colaboración </a:t>
            </a:r>
            <a:r>
              <a:rPr lang="es-ES" sz="2000" dirty="0" smtClean="0">
                <a:solidFill>
                  <a:schemeClr val="bg1">
                    <a:lumMod val="75000"/>
                  </a:schemeClr>
                </a:solidFill>
                <a:latin typeface="+mj-lt"/>
              </a:rPr>
              <a:t>entre RLA9066 y FORO a través de interfaces, </a:t>
            </a:r>
            <a:r>
              <a:rPr lang="es-ES" sz="2000" dirty="0">
                <a:solidFill>
                  <a:schemeClr val="bg1">
                    <a:lumMod val="75000"/>
                  </a:schemeClr>
                </a:solidFill>
                <a:latin typeface="+mj-lt"/>
              </a:rPr>
              <a:t>sinergias y acciones complementarias para la difusión y aplicación del </a:t>
            </a:r>
            <a:r>
              <a:rPr lang="es-ES" sz="2000" dirty="0" smtClean="0">
                <a:solidFill>
                  <a:schemeClr val="bg1">
                    <a:lumMod val="75000"/>
                  </a:schemeClr>
                </a:solidFill>
                <a:latin typeface="+mj-lt"/>
              </a:rPr>
              <a:t>documento, </a:t>
            </a:r>
            <a:r>
              <a:rPr lang="es-ES" sz="2000" dirty="0">
                <a:solidFill>
                  <a:schemeClr val="bg1">
                    <a:lumMod val="75000"/>
                  </a:schemeClr>
                </a:solidFill>
                <a:latin typeface="+mj-lt"/>
              </a:rPr>
              <a:t>tras </a:t>
            </a:r>
            <a:r>
              <a:rPr lang="es-ES" sz="2000" dirty="0" smtClean="0">
                <a:solidFill>
                  <a:schemeClr val="bg1">
                    <a:lumMod val="75000"/>
                  </a:schemeClr>
                </a:solidFill>
                <a:latin typeface="+mj-lt"/>
              </a:rPr>
              <a:t>su finalización y publicación</a:t>
            </a:r>
            <a:r>
              <a:rPr lang="es-ES" sz="2000" dirty="0">
                <a:solidFill>
                  <a:schemeClr val="bg1">
                    <a:lumMod val="75000"/>
                  </a:schemeClr>
                </a:solidFill>
                <a:latin typeface="+mj-lt"/>
              </a:rPr>
              <a:t>.</a:t>
            </a:r>
            <a:endParaRPr lang="en-GB" sz="2000" dirty="0">
              <a:solidFill>
                <a:schemeClr val="bg1">
                  <a:lumMod val="75000"/>
                </a:schemeClr>
              </a:solidFill>
              <a:latin typeface="+mj-lt"/>
            </a:endParaRPr>
          </a:p>
        </p:txBody>
      </p:sp>
      <p:sp>
        <p:nvSpPr>
          <p:cNvPr id="9" name="Content Placeholder 2"/>
          <p:cNvSpPr txBox="1">
            <a:spLocks/>
          </p:cNvSpPr>
          <p:nvPr/>
        </p:nvSpPr>
        <p:spPr bwMode="black">
          <a:xfrm>
            <a:off x="289248" y="3140968"/>
            <a:ext cx="863686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32500" lnSpcReduction="20000"/>
          </a:bodyPr>
          <a:lstStyle>
            <a:lvl1pPr marL="342900" indent="-342900" algn="l" rtl="0" eaLnBrk="1" fontAlgn="base" hangingPunct="1">
              <a:spcBef>
                <a:spcPct val="20000"/>
              </a:spcBef>
              <a:spcAft>
                <a:spcPct val="0"/>
              </a:spcAft>
              <a:buClr>
                <a:srgbClr val="99CCFF"/>
              </a:buClr>
              <a:buSzPct val="110000"/>
              <a:buChar char="•"/>
              <a:defRPr sz="3200">
                <a:solidFill>
                  <a:srgbClr val="FFFFCC"/>
                </a:solidFill>
                <a:latin typeface="+mn-lt"/>
                <a:ea typeface="+mn-ea"/>
                <a:cs typeface="+mn-cs"/>
              </a:defRPr>
            </a:lvl1pPr>
            <a:lvl2pPr marL="742950" indent="-285750" algn="l" rtl="0" eaLnBrk="1" fontAlgn="base" hangingPunct="1">
              <a:spcBef>
                <a:spcPct val="20000"/>
              </a:spcBef>
              <a:spcAft>
                <a:spcPct val="0"/>
              </a:spcAft>
              <a:buClr>
                <a:srgbClr val="99CCFF"/>
              </a:buClr>
              <a:buSzPct val="110000"/>
              <a:buChar char="•"/>
              <a:defRPr sz="2800">
                <a:solidFill>
                  <a:srgbClr val="FFFFCC"/>
                </a:solidFill>
                <a:latin typeface="+mn-lt"/>
              </a:defRPr>
            </a:lvl2pPr>
            <a:lvl3pPr marL="1143000" indent="-228600" algn="l" rtl="0" eaLnBrk="1" fontAlgn="base" hangingPunct="1">
              <a:spcBef>
                <a:spcPct val="20000"/>
              </a:spcBef>
              <a:spcAft>
                <a:spcPct val="0"/>
              </a:spcAft>
              <a:buClr>
                <a:srgbClr val="99CCFF"/>
              </a:buClr>
              <a:buSzPct val="110000"/>
              <a:buChar char="•"/>
              <a:defRPr sz="2400">
                <a:solidFill>
                  <a:srgbClr val="FFFFCC"/>
                </a:solidFill>
                <a:latin typeface="+mn-lt"/>
              </a:defRPr>
            </a:lvl3pPr>
            <a:lvl4pPr marL="1600200" indent="-228600" algn="l" rtl="0" eaLnBrk="1" fontAlgn="base" hangingPunct="1">
              <a:spcBef>
                <a:spcPct val="20000"/>
              </a:spcBef>
              <a:spcAft>
                <a:spcPct val="0"/>
              </a:spcAft>
              <a:buClr>
                <a:srgbClr val="99CCFF"/>
              </a:buClr>
              <a:buSzPct val="110000"/>
              <a:buChar char="•"/>
              <a:defRPr sz="2400">
                <a:solidFill>
                  <a:srgbClr val="FFFFCC"/>
                </a:solidFill>
                <a:latin typeface="+mn-lt"/>
              </a:defRPr>
            </a:lvl4pPr>
            <a:lvl5pPr marL="2057400" indent="-228600" algn="l" rtl="0" eaLnBrk="1" fontAlgn="base" hangingPunct="1">
              <a:spcBef>
                <a:spcPct val="20000"/>
              </a:spcBef>
              <a:spcAft>
                <a:spcPct val="0"/>
              </a:spcAft>
              <a:buClr>
                <a:srgbClr val="99CCFF"/>
              </a:buClr>
              <a:buSzPct val="110000"/>
              <a:buChar char="•"/>
              <a:defRPr sz="2400">
                <a:solidFill>
                  <a:srgbClr val="FFFFCC"/>
                </a:solidFill>
                <a:latin typeface="+mn-lt"/>
              </a:defRPr>
            </a:lvl5pPr>
            <a:lvl6pPr marL="2514600" indent="-228600" algn="l" rtl="0" eaLnBrk="1" fontAlgn="base" hangingPunct="1">
              <a:spcBef>
                <a:spcPct val="20000"/>
              </a:spcBef>
              <a:spcAft>
                <a:spcPct val="0"/>
              </a:spcAft>
              <a:buClr>
                <a:srgbClr val="99CCFF"/>
              </a:buClr>
              <a:buSzPct val="110000"/>
              <a:buChar char="•"/>
              <a:defRPr sz="2400">
                <a:solidFill>
                  <a:srgbClr val="FFFFCC"/>
                </a:solidFill>
                <a:latin typeface="+mn-lt"/>
              </a:defRPr>
            </a:lvl6pPr>
            <a:lvl7pPr marL="2971800" indent="-228600" algn="l" rtl="0" eaLnBrk="1" fontAlgn="base" hangingPunct="1">
              <a:spcBef>
                <a:spcPct val="20000"/>
              </a:spcBef>
              <a:spcAft>
                <a:spcPct val="0"/>
              </a:spcAft>
              <a:buClr>
                <a:srgbClr val="99CCFF"/>
              </a:buClr>
              <a:buSzPct val="110000"/>
              <a:buChar char="•"/>
              <a:defRPr sz="2400">
                <a:solidFill>
                  <a:srgbClr val="FFFFCC"/>
                </a:solidFill>
                <a:latin typeface="+mn-lt"/>
              </a:defRPr>
            </a:lvl7pPr>
            <a:lvl8pPr marL="3429000" indent="-228600" algn="l" rtl="0" eaLnBrk="1" fontAlgn="base" hangingPunct="1">
              <a:spcBef>
                <a:spcPct val="20000"/>
              </a:spcBef>
              <a:spcAft>
                <a:spcPct val="0"/>
              </a:spcAft>
              <a:buClr>
                <a:srgbClr val="99CCFF"/>
              </a:buClr>
              <a:buSzPct val="110000"/>
              <a:buChar char="•"/>
              <a:defRPr sz="2400">
                <a:solidFill>
                  <a:srgbClr val="FFFFCC"/>
                </a:solidFill>
                <a:latin typeface="+mn-lt"/>
              </a:defRPr>
            </a:lvl8pPr>
            <a:lvl9pPr marL="3886200" indent="-228600" algn="l" rtl="0" eaLnBrk="1" fontAlgn="base" hangingPunct="1">
              <a:spcBef>
                <a:spcPct val="20000"/>
              </a:spcBef>
              <a:spcAft>
                <a:spcPct val="0"/>
              </a:spcAft>
              <a:buClr>
                <a:srgbClr val="99CCFF"/>
              </a:buClr>
              <a:buSzPct val="110000"/>
              <a:buChar char="•"/>
              <a:defRPr sz="2400">
                <a:solidFill>
                  <a:srgbClr val="FFFFCC"/>
                </a:solidFill>
                <a:latin typeface="+mn-lt"/>
              </a:defRPr>
            </a:lvl9pPr>
          </a:lstStyle>
          <a:p>
            <a:pPr marL="0" indent="0">
              <a:buFontTx/>
              <a:buNone/>
            </a:pPr>
            <a:r>
              <a:rPr lang="es-ES" sz="6000" b="1" kern="0" smtClean="0">
                <a:solidFill>
                  <a:schemeClr val="tx1"/>
                </a:solidFill>
              </a:rPr>
              <a:t>Sinergias con el proyecto RLA9066:</a:t>
            </a:r>
          </a:p>
          <a:p>
            <a:r>
              <a:rPr lang="es-ES" sz="5100" kern="0" smtClean="0"/>
              <a:t>Reunión regional sobre cultura de la seguridad para los administradores, en IRD-CNEN Brasil - Proyecto de diseño de la estrategia nacional para la promoción de la cultura de la seguridad</a:t>
            </a:r>
          </a:p>
          <a:p>
            <a:r>
              <a:rPr lang="es-ES" sz="5100" kern="0" smtClean="0"/>
              <a:t>Estudio regional sobre las buenas prácticas y las iniciativas en la cultura de seguridad - 18 Estados miembros y 89 instalaciones</a:t>
            </a:r>
          </a:p>
          <a:p>
            <a:r>
              <a:rPr lang="es-ES" sz="5100" kern="0" smtClean="0"/>
              <a:t>Presentación en el Congreso Conjunto de la Sociedad de Física Médica Española y la Sociedad Española de Protección Radiológica. (Cáceres, España)</a:t>
            </a:r>
          </a:p>
          <a:p>
            <a:r>
              <a:rPr lang="es-ES" sz="5100" kern="0" smtClean="0"/>
              <a:t>Aplicación del "Entorno de trabajo" para asuntos cultura de la seguridad en REPROLAM </a:t>
            </a:r>
            <a:endParaRPr lang="es-ES" sz="5100" kern="0"/>
          </a:p>
        </p:txBody>
      </p:sp>
    </p:spTree>
    <p:extLst>
      <p:ext uri="{BB962C8B-B14F-4D97-AF65-F5344CB8AC3E}">
        <p14:creationId xmlns:p14="http://schemas.microsoft.com/office/powerpoint/2010/main" val="4145112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34400" cy="95064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GB" sz="2800" dirty="0" smtClean="0"/>
              <a:t>Regulatory </a:t>
            </a:r>
            <a:r>
              <a:rPr lang="en-GB" sz="2800" dirty="0"/>
              <a:t>practices for ageing management and long term operation</a:t>
            </a:r>
          </a:p>
        </p:txBody>
      </p:sp>
      <p:sp>
        <p:nvSpPr>
          <p:cNvPr id="3" name="Content Placeholder 2"/>
          <p:cNvSpPr>
            <a:spLocks noGrp="1"/>
          </p:cNvSpPr>
          <p:nvPr>
            <p:ph idx="1"/>
          </p:nvPr>
        </p:nvSpPr>
        <p:spPr>
          <a:xfrm>
            <a:off x="246161" y="1268760"/>
            <a:ext cx="8593138" cy="2808312"/>
          </a:xfrm>
        </p:spPr>
        <p:txBody>
          <a:bodyPr/>
          <a:lstStyle/>
          <a:p>
            <a:r>
              <a:rPr lang="en-GB" dirty="0" smtClean="0"/>
              <a:t>A document with </a:t>
            </a:r>
            <a:r>
              <a:rPr lang="en-GB" i="1" dirty="0" smtClean="0">
                <a:solidFill>
                  <a:srgbClr val="FFFF00"/>
                </a:solidFill>
              </a:rPr>
              <a:t>guidelines on </a:t>
            </a:r>
            <a:r>
              <a:rPr lang="en-GB" i="1" dirty="0">
                <a:solidFill>
                  <a:srgbClr val="FFFF00"/>
                </a:solidFill>
              </a:rPr>
              <a:t>regulatory criteria, assessment, regulatory inspection and periodic safety reviews in relation to ageing management and long term operation of nuclear power </a:t>
            </a:r>
            <a:r>
              <a:rPr lang="en-GB" i="1" dirty="0" smtClean="0">
                <a:solidFill>
                  <a:srgbClr val="FFFF00"/>
                </a:solidFill>
              </a:rPr>
              <a:t>plants</a:t>
            </a:r>
          </a:p>
        </p:txBody>
      </p:sp>
      <p:pic>
        <p:nvPicPr>
          <p:cNvPr id="7170" name="Picture 2" descr="Sustitución generadores de vap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212732"/>
            <a:ext cx="1933575" cy="260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755576" y="4005064"/>
            <a:ext cx="5760640" cy="1015663"/>
          </a:xfrm>
          <a:prstGeom prst="rect">
            <a:avLst/>
          </a:prstGeom>
          <a:noFill/>
        </p:spPr>
        <p:txBody>
          <a:bodyPr wrap="square" rtlCol="0">
            <a:spAutoFit/>
          </a:bodyPr>
          <a:lstStyle/>
          <a:p>
            <a:r>
              <a:rPr lang="en-GB" sz="2000" dirty="0" smtClean="0">
                <a:latin typeface="+mj-lt"/>
              </a:rPr>
              <a:t>Ready for wide dissemination.</a:t>
            </a:r>
          </a:p>
          <a:p>
            <a:r>
              <a:rPr lang="en-GB" sz="2000" dirty="0" smtClean="0">
                <a:latin typeface="+mj-lt"/>
              </a:rPr>
              <a:t>Available in Spanish (</a:t>
            </a:r>
            <a:r>
              <a:rPr lang="en-GB" sz="2000" dirty="0" smtClean="0">
                <a:latin typeface="+mj-lt"/>
                <a:hlinkClick r:id="rId3"/>
              </a:rPr>
              <a:t>www.foroiberam.org</a:t>
            </a:r>
            <a:r>
              <a:rPr lang="en-GB" sz="2000" dirty="0" smtClean="0">
                <a:latin typeface="+mj-lt"/>
              </a:rPr>
              <a:t>) and English (in the pipeline for publication)</a:t>
            </a:r>
            <a:endParaRPr lang="en-GB" sz="2000" dirty="0">
              <a:latin typeface="+mj-lt"/>
            </a:endParaRPr>
          </a:p>
        </p:txBody>
      </p:sp>
      <p:sp>
        <p:nvSpPr>
          <p:cNvPr id="6" name="TextBox 5"/>
          <p:cNvSpPr txBox="1"/>
          <p:nvPr/>
        </p:nvSpPr>
        <p:spPr>
          <a:xfrm>
            <a:off x="893316" y="5392975"/>
            <a:ext cx="6505252" cy="707886"/>
          </a:xfrm>
          <a:prstGeom prst="rect">
            <a:avLst/>
          </a:prstGeom>
          <a:solidFill>
            <a:schemeClr val="accent2">
              <a:lumMod val="40000"/>
              <a:lumOff val="60000"/>
            </a:schemeClr>
          </a:solidFill>
        </p:spPr>
        <p:txBody>
          <a:bodyPr wrap="square" rtlCol="0">
            <a:spAutoFit/>
          </a:bodyPr>
          <a:lstStyle/>
          <a:p>
            <a:r>
              <a:rPr lang="en-GB" sz="2000" dirty="0" smtClean="0">
                <a:solidFill>
                  <a:schemeClr val="bg1">
                    <a:lumMod val="75000"/>
                  </a:schemeClr>
                </a:solidFill>
                <a:latin typeface="+mn-lt"/>
              </a:rPr>
              <a:t>Document should be used as basis for the development of IAEA Safety Standards in the subject area</a:t>
            </a:r>
            <a:endParaRPr lang="en-GB" sz="2000" dirty="0">
              <a:solidFill>
                <a:schemeClr val="bg1">
                  <a:lumMod val="75000"/>
                </a:schemeClr>
              </a:solidFill>
              <a:latin typeface="+mn-lt"/>
            </a:endParaRPr>
          </a:p>
        </p:txBody>
      </p:sp>
    </p:spTree>
    <p:extLst>
      <p:ext uri="{BB962C8B-B14F-4D97-AF65-F5344CB8AC3E}">
        <p14:creationId xmlns:p14="http://schemas.microsoft.com/office/powerpoint/2010/main" val="21587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0"/>
            <a:ext cx="8534400" cy="8604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s-ES" sz="2800" dirty="0"/>
              <a:t>Prácticas Reguladoras </a:t>
            </a:r>
            <a:r>
              <a:rPr lang="es-ES" sz="2800" dirty="0" smtClean="0"/>
              <a:t>en Gestión  del Envejecimiento </a:t>
            </a:r>
            <a:r>
              <a:rPr lang="es-ES" sz="2800" dirty="0"/>
              <a:t>y Extensión de </a:t>
            </a:r>
            <a:r>
              <a:rPr lang="es-ES" sz="2800" dirty="0" smtClean="0"/>
              <a:t>Vida</a:t>
            </a:r>
            <a:endParaRPr lang="en-GB" sz="2800" dirty="0"/>
          </a:p>
        </p:txBody>
      </p:sp>
      <p:sp>
        <p:nvSpPr>
          <p:cNvPr id="3" name="Content Placeholder 2"/>
          <p:cNvSpPr>
            <a:spLocks noGrp="1"/>
          </p:cNvSpPr>
          <p:nvPr>
            <p:ph idx="1"/>
          </p:nvPr>
        </p:nvSpPr>
        <p:spPr>
          <a:xfrm>
            <a:off x="246161" y="1268760"/>
            <a:ext cx="8593138" cy="2808312"/>
          </a:xfrm>
        </p:spPr>
        <p:txBody>
          <a:bodyPr/>
          <a:lstStyle/>
          <a:p>
            <a:r>
              <a:rPr lang="es-ES" dirty="0" smtClean="0"/>
              <a:t>Un documento con </a:t>
            </a:r>
            <a:r>
              <a:rPr lang="es-ES" i="1" dirty="0" smtClean="0">
                <a:solidFill>
                  <a:srgbClr val="FFFF00"/>
                </a:solidFill>
              </a:rPr>
              <a:t>guías de evaluación y criterios reguladores para la gestión del envejecimiento y la operación a largo plazo de centrales nucleares</a:t>
            </a:r>
          </a:p>
        </p:txBody>
      </p:sp>
      <p:pic>
        <p:nvPicPr>
          <p:cNvPr id="7170" name="Picture 2" descr="Sustitución generadores de vap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212732"/>
            <a:ext cx="1933575" cy="260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755576" y="4005064"/>
            <a:ext cx="5760640" cy="1015663"/>
          </a:xfrm>
          <a:prstGeom prst="rect">
            <a:avLst/>
          </a:prstGeom>
          <a:noFill/>
        </p:spPr>
        <p:txBody>
          <a:bodyPr wrap="square" rtlCol="0">
            <a:spAutoFit/>
          </a:bodyPr>
          <a:lstStyle/>
          <a:p>
            <a:r>
              <a:rPr lang="es-ES" sz="2000" dirty="0">
                <a:latin typeface="+mj-lt"/>
              </a:rPr>
              <a:t>Listo para su amplia </a:t>
            </a:r>
            <a:r>
              <a:rPr lang="es-ES" sz="2000" dirty="0" smtClean="0">
                <a:latin typeface="+mj-lt"/>
              </a:rPr>
              <a:t>difusión</a:t>
            </a:r>
            <a:endParaRPr lang="es-ES" sz="2000" dirty="0">
              <a:latin typeface="+mj-lt"/>
            </a:endParaRPr>
          </a:p>
          <a:p>
            <a:r>
              <a:rPr lang="es-ES" sz="2000" dirty="0">
                <a:latin typeface="+mj-lt"/>
              </a:rPr>
              <a:t>Disponible en español (www.foroiberam.org) e Inglés (en preparación para su publicación)</a:t>
            </a:r>
            <a:endParaRPr lang="en-GB" sz="2000" dirty="0">
              <a:latin typeface="+mj-lt"/>
            </a:endParaRPr>
          </a:p>
        </p:txBody>
      </p:sp>
      <p:sp>
        <p:nvSpPr>
          <p:cNvPr id="6" name="TextBox 5"/>
          <p:cNvSpPr txBox="1"/>
          <p:nvPr/>
        </p:nvSpPr>
        <p:spPr>
          <a:xfrm>
            <a:off x="395536" y="5365530"/>
            <a:ext cx="7093743" cy="707886"/>
          </a:xfrm>
          <a:prstGeom prst="rect">
            <a:avLst/>
          </a:prstGeom>
          <a:solidFill>
            <a:schemeClr val="accent2">
              <a:lumMod val="40000"/>
              <a:lumOff val="60000"/>
            </a:schemeClr>
          </a:solidFill>
        </p:spPr>
        <p:txBody>
          <a:bodyPr wrap="square" rtlCol="0">
            <a:spAutoFit/>
          </a:bodyPr>
          <a:lstStyle/>
          <a:p>
            <a:r>
              <a:rPr lang="es-ES" sz="2000" dirty="0" smtClean="0">
                <a:solidFill>
                  <a:schemeClr val="bg1">
                    <a:lumMod val="75000"/>
                  </a:schemeClr>
                </a:solidFill>
                <a:latin typeface="+mn-lt"/>
              </a:rPr>
              <a:t>El documento </a:t>
            </a:r>
            <a:r>
              <a:rPr lang="es-ES" sz="2000" dirty="0">
                <a:solidFill>
                  <a:schemeClr val="bg1">
                    <a:lumMod val="75000"/>
                  </a:schemeClr>
                </a:solidFill>
                <a:latin typeface="+mn-lt"/>
              </a:rPr>
              <a:t>debe ser utilizado como base para la elaboración de normas de seguridad del OIEA en </a:t>
            </a:r>
            <a:r>
              <a:rPr lang="es-ES" sz="2000" dirty="0" smtClean="0">
                <a:solidFill>
                  <a:schemeClr val="bg1">
                    <a:lumMod val="75000"/>
                  </a:schemeClr>
                </a:solidFill>
                <a:latin typeface="+mn-lt"/>
              </a:rPr>
              <a:t>el tema</a:t>
            </a:r>
            <a:endParaRPr lang="en-GB" sz="2000" dirty="0">
              <a:solidFill>
                <a:schemeClr val="bg1">
                  <a:lumMod val="75000"/>
                </a:schemeClr>
              </a:solidFill>
              <a:latin typeface="+mn-lt"/>
            </a:endParaRPr>
          </a:p>
        </p:txBody>
      </p:sp>
    </p:spTree>
    <p:extLst>
      <p:ext uri="{BB962C8B-B14F-4D97-AF65-F5344CB8AC3E}">
        <p14:creationId xmlns:p14="http://schemas.microsoft.com/office/powerpoint/2010/main" val="4235060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GB" sz="2800" dirty="0"/>
              <a:t>Evaluation of  Resistance of NPPs against extreme natural hazards</a:t>
            </a:r>
          </a:p>
        </p:txBody>
      </p:sp>
      <p:sp>
        <p:nvSpPr>
          <p:cNvPr id="3" name="Content Placeholder 2"/>
          <p:cNvSpPr>
            <a:spLocks noGrp="1"/>
          </p:cNvSpPr>
          <p:nvPr>
            <p:ph idx="1"/>
          </p:nvPr>
        </p:nvSpPr>
        <p:spPr>
          <a:xfrm>
            <a:off x="323528" y="1196752"/>
            <a:ext cx="8593138" cy="2664296"/>
          </a:xfrm>
        </p:spPr>
        <p:txBody>
          <a:bodyPr/>
          <a:lstStyle/>
          <a:p>
            <a:r>
              <a:rPr lang="en-GB" sz="2400" dirty="0">
                <a:solidFill>
                  <a:srgbClr val="FFFF00"/>
                </a:solidFill>
              </a:rPr>
              <a:t>Evaluation of  Resistance of </a:t>
            </a:r>
            <a:r>
              <a:rPr lang="en-GB" sz="2400" dirty="0" smtClean="0">
                <a:solidFill>
                  <a:srgbClr val="FFFF00"/>
                </a:solidFill>
              </a:rPr>
              <a:t>NPPs against </a:t>
            </a:r>
            <a:r>
              <a:rPr lang="en-GB" sz="2400" dirty="0">
                <a:solidFill>
                  <a:srgbClr val="FFFF00"/>
                </a:solidFill>
              </a:rPr>
              <a:t>extreme natural </a:t>
            </a:r>
            <a:r>
              <a:rPr lang="en-GB" sz="2400" dirty="0" smtClean="0">
                <a:solidFill>
                  <a:srgbClr val="FFFF00"/>
                </a:solidFill>
              </a:rPr>
              <a:t>hazards in </a:t>
            </a:r>
            <a:r>
              <a:rPr lang="en-GB" sz="2400" dirty="0">
                <a:solidFill>
                  <a:srgbClr val="FFFF00"/>
                </a:solidFill>
              </a:rPr>
              <a:t>the countries of the </a:t>
            </a:r>
            <a:r>
              <a:rPr lang="en-GB" sz="2400" dirty="0" smtClean="0">
                <a:solidFill>
                  <a:srgbClr val="FFFF00"/>
                </a:solidFill>
              </a:rPr>
              <a:t>FORO</a:t>
            </a:r>
          </a:p>
          <a:p>
            <a:r>
              <a:rPr lang="en-GB" sz="2400" dirty="0" smtClean="0"/>
              <a:t>A </a:t>
            </a:r>
            <a:r>
              <a:rPr lang="en-GB" sz="2400" dirty="0"/>
              <a:t>document was produced  in line with EU stress test requirements and the IAEA Methodology for National Safety </a:t>
            </a:r>
            <a:r>
              <a:rPr lang="en-GB" sz="2400" dirty="0" smtClean="0"/>
              <a:t>Assessments </a:t>
            </a:r>
            <a:r>
              <a:rPr lang="en-GB" sz="2400" dirty="0"/>
              <a:t>being developed in the framework of the IAEA Action </a:t>
            </a:r>
            <a:r>
              <a:rPr lang="en-GB" sz="2400" dirty="0" smtClean="0"/>
              <a:t>Plan </a:t>
            </a:r>
            <a:endParaRPr lang="en-GB"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7956"/>
          <a:stretch/>
        </p:blipFill>
        <p:spPr>
          <a:xfrm>
            <a:off x="5940152" y="3578136"/>
            <a:ext cx="2809462" cy="149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51892" y="4476571"/>
            <a:ext cx="5400600" cy="1200329"/>
          </a:xfrm>
          <a:prstGeom prst="rect">
            <a:avLst/>
          </a:prstGeom>
          <a:solidFill>
            <a:schemeClr val="accent2">
              <a:lumMod val="40000"/>
              <a:lumOff val="60000"/>
            </a:schemeClr>
          </a:solidFill>
        </p:spPr>
        <p:txBody>
          <a:bodyPr wrap="square" rtlCol="0">
            <a:spAutoFit/>
          </a:bodyPr>
          <a:lstStyle/>
          <a:p>
            <a:r>
              <a:rPr lang="en-GB" dirty="0" smtClean="0">
                <a:solidFill>
                  <a:schemeClr val="bg1"/>
                </a:solidFill>
                <a:latin typeface="+mj-lt"/>
              </a:rPr>
              <a:t>Presentations at event organized at same time as the 2012 meeting of the Convention on Nuclear Safety</a:t>
            </a:r>
          </a:p>
        </p:txBody>
      </p:sp>
    </p:spTree>
    <p:extLst>
      <p:ext uri="{BB962C8B-B14F-4D97-AF65-F5344CB8AC3E}">
        <p14:creationId xmlns:p14="http://schemas.microsoft.com/office/powerpoint/2010/main" val="1607789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p>
            <a:r>
              <a:rPr lang="es-ES" sz="2800" dirty="0"/>
              <a:t>Evaluación de la resistencia de las centrales nucleares frente a los riesgos naturales extremos</a:t>
            </a:r>
            <a:endParaRPr lang="en-GB" sz="2800" dirty="0"/>
          </a:p>
        </p:txBody>
      </p:sp>
      <p:sp>
        <p:nvSpPr>
          <p:cNvPr id="3" name="Content Placeholder 2"/>
          <p:cNvSpPr>
            <a:spLocks noGrp="1"/>
          </p:cNvSpPr>
          <p:nvPr>
            <p:ph idx="1"/>
          </p:nvPr>
        </p:nvSpPr>
        <p:spPr>
          <a:xfrm>
            <a:off x="323528" y="1196752"/>
            <a:ext cx="8593138" cy="2664296"/>
          </a:xfrm>
        </p:spPr>
        <p:txBody>
          <a:bodyPr/>
          <a:lstStyle/>
          <a:p>
            <a:r>
              <a:rPr lang="es-ES" sz="2400" i="1" dirty="0" smtClean="0">
                <a:solidFill>
                  <a:srgbClr val="FFFF00"/>
                </a:solidFill>
              </a:rPr>
              <a:t>Evaluación de la resistencia de las centrales nucleares frente a los riesgos naturales extremos en los </a:t>
            </a:r>
            <a:r>
              <a:rPr lang="es-ES" sz="2400" i="1" dirty="0" err="1" smtClean="0">
                <a:solidFill>
                  <a:srgbClr val="FFFF00"/>
                </a:solidFill>
              </a:rPr>
              <a:t>paises</a:t>
            </a:r>
            <a:r>
              <a:rPr lang="es-ES" sz="2400" i="1" dirty="0" smtClean="0">
                <a:solidFill>
                  <a:srgbClr val="FFFF00"/>
                </a:solidFill>
              </a:rPr>
              <a:t> del FORO</a:t>
            </a:r>
          </a:p>
          <a:p>
            <a:r>
              <a:rPr lang="es-ES" sz="2400" dirty="0" smtClean="0"/>
              <a:t>Un documento técnico fue elaborado de acuerdo con los criterios de pruebas de resistencia de la Unión Europea  y el programa del OIEA que se están desarrollando en el marco del Plan de Acción del OIEA sobre Seguridad Nuclear</a:t>
            </a:r>
            <a:endParaRPr lang="es-ES"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7956"/>
          <a:stretch/>
        </p:blipFill>
        <p:spPr>
          <a:xfrm>
            <a:off x="6012160" y="4005064"/>
            <a:ext cx="2809462" cy="149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51892" y="4476571"/>
            <a:ext cx="5400600" cy="1569660"/>
          </a:xfrm>
          <a:prstGeom prst="rect">
            <a:avLst/>
          </a:prstGeom>
          <a:solidFill>
            <a:schemeClr val="accent2">
              <a:lumMod val="40000"/>
              <a:lumOff val="60000"/>
            </a:schemeClr>
          </a:solidFill>
        </p:spPr>
        <p:txBody>
          <a:bodyPr wrap="square" rtlCol="0">
            <a:spAutoFit/>
          </a:bodyPr>
          <a:lstStyle/>
          <a:p>
            <a:r>
              <a:rPr lang="es-ES" dirty="0">
                <a:solidFill>
                  <a:schemeClr val="bg1"/>
                </a:solidFill>
                <a:latin typeface="+mj-lt"/>
              </a:rPr>
              <a:t>Presentaciones en eventos organizados al mismo tiempo que la reunión de 2012 de la Convención sobre Seguridad Nuclear</a:t>
            </a:r>
            <a:endParaRPr lang="en-GB" dirty="0" smtClean="0">
              <a:solidFill>
                <a:schemeClr val="bg1"/>
              </a:solidFill>
              <a:latin typeface="+mj-lt"/>
            </a:endParaRPr>
          </a:p>
        </p:txBody>
      </p:sp>
    </p:spTree>
    <p:extLst>
      <p:ext uri="{BB962C8B-B14F-4D97-AF65-F5344CB8AC3E}">
        <p14:creationId xmlns:p14="http://schemas.microsoft.com/office/powerpoint/2010/main" val="843956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200.156.7.83/documents/193375/193711/ciclotron.jpg/5808b4fa-0a76-4e11-a805-c9f9447e8747?t=1360237864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16632"/>
            <a:ext cx="1994716" cy="1509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GB" sz="2800" dirty="0"/>
              <a:t>Licensing for cyclotrons</a:t>
            </a:r>
          </a:p>
        </p:txBody>
      </p:sp>
      <p:sp>
        <p:nvSpPr>
          <p:cNvPr id="3" name="Content Placeholder 2"/>
          <p:cNvSpPr>
            <a:spLocks noGrp="1"/>
          </p:cNvSpPr>
          <p:nvPr>
            <p:ph idx="1"/>
          </p:nvPr>
        </p:nvSpPr>
        <p:spPr>
          <a:xfrm>
            <a:off x="304102" y="1641924"/>
            <a:ext cx="8593138" cy="2664296"/>
          </a:xfrm>
        </p:spPr>
        <p:txBody>
          <a:bodyPr>
            <a:normAutofit fontScale="85000" lnSpcReduction="20000"/>
          </a:bodyPr>
          <a:lstStyle/>
          <a:p>
            <a:pPr marL="0" indent="0">
              <a:buNone/>
            </a:pPr>
            <a:r>
              <a:rPr lang="en-US" dirty="0" smtClean="0"/>
              <a:t>Licensing </a:t>
            </a:r>
            <a:r>
              <a:rPr lang="en-US" dirty="0"/>
              <a:t>of cyclotrons for producing radionuclides for positron emission tomography in medical </a:t>
            </a:r>
            <a:r>
              <a:rPr lang="en-US" dirty="0" smtClean="0"/>
              <a:t>applications</a:t>
            </a:r>
          </a:p>
          <a:p>
            <a:endParaRPr lang="en-GB" dirty="0" smtClean="0"/>
          </a:p>
          <a:p>
            <a:r>
              <a:rPr lang="en-GB" dirty="0" smtClean="0"/>
              <a:t>A </a:t>
            </a:r>
            <a:r>
              <a:rPr lang="en-GB" dirty="0"/>
              <a:t>document – in English - with </a:t>
            </a:r>
            <a:r>
              <a:rPr lang="en-GB" i="1" dirty="0">
                <a:solidFill>
                  <a:srgbClr val="FFFF00"/>
                </a:solidFill>
              </a:rPr>
              <a:t>FORO criteria for licensing and inspection</a:t>
            </a:r>
            <a:r>
              <a:rPr lang="en-GB" dirty="0"/>
              <a:t> is in final preparation. </a:t>
            </a:r>
          </a:p>
          <a:p>
            <a:pPr lvl="1"/>
            <a:r>
              <a:rPr lang="en-GB" dirty="0"/>
              <a:t>The document could contribute to the development of safety standard in the area.</a:t>
            </a:r>
          </a:p>
          <a:p>
            <a:endParaRPr lang="en-US" dirty="0"/>
          </a:p>
        </p:txBody>
      </p:sp>
      <p:sp>
        <p:nvSpPr>
          <p:cNvPr id="5" name="TextBox 4"/>
          <p:cNvSpPr txBox="1"/>
          <p:nvPr/>
        </p:nvSpPr>
        <p:spPr>
          <a:xfrm>
            <a:off x="827584" y="4581127"/>
            <a:ext cx="7848872" cy="1200329"/>
          </a:xfrm>
          <a:prstGeom prst="rect">
            <a:avLst/>
          </a:prstGeom>
          <a:solidFill>
            <a:schemeClr val="accent2">
              <a:lumMod val="40000"/>
              <a:lumOff val="60000"/>
            </a:schemeClr>
          </a:solidFill>
        </p:spPr>
        <p:txBody>
          <a:bodyPr wrap="square" rtlCol="0">
            <a:spAutoFit/>
          </a:bodyPr>
          <a:lstStyle/>
          <a:p>
            <a:r>
              <a:rPr lang="en-GB" i="1" dirty="0" smtClean="0">
                <a:solidFill>
                  <a:schemeClr val="bg1">
                    <a:lumMod val="75000"/>
                  </a:schemeClr>
                </a:solidFill>
                <a:latin typeface="+mj-lt"/>
              </a:rPr>
              <a:t>FORO guidelines for licensing cyclotrons could be widely disseminated through workshops and other media .</a:t>
            </a:r>
            <a:endParaRPr lang="en-GB" i="1" dirty="0">
              <a:solidFill>
                <a:schemeClr val="bg1">
                  <a:lumMod val="75000"/>
                </a:schemeClr>
              </a:solidFill>
              <a:latin typeface="+mj-lt"/>
            </a:endParaRPr>
          </a:p>
        </p:txBody>
      </p:sp>
    </p:spTree>
    <p:extLst>
      <p:ext uri="{BB962C8B-B14F-4D97-AF65-F5344CB8AC3E}">
        <p14:creationId xmlns:p14="http://schemas.microsoft.com/office/powerpoint/2010/main" val="2828419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AIEA\Meetings - Visits\2012\Departmental Meeting\strategi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17" y="4881737"/>
            <a:ext cx="9129283" cy="19762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AIEA\Meetings - Visits\2012\Departmental Meeting\vi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00"/>
            <a:ext cx="9129283" cy="2752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IEA\Meetings - Visits\2012\Departmental Meeting\objectiv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1" y="2780928"/>
            <a:ext cx="9129609" cy="2160240"/>
          </a:xfrm>
          <a:prstGeom prst="rect">
            <a:avLst/>
          </a:prstGeom>
          <a:solidFill>
            <a:srgbClr val="333399"/>
          </a:solidFill>
          <a:extLst/>
        </p:spPr>
      </p:pic>
      <p:sp>
        <p:nvSpPr>
          <p:cNvPr id="3" name="TextBox 2"/>
          <p:cNvSpPr txBox="1"/>
          <p:nvPr/>
        </p:nvSpPr>
        <p:spPr>
          <a:xfrm>
            <a:off x="251520" y="476672"/>
            <a:ext cx="2088232" cy="584775"/>
          </a:xfrm>
          <a:prstGeom prst="rect">
            <a:avLst/>
          </a:prstGeom>
          <a:solidFill>
            <a:schemeClr val="tx2">
              <a:lumMod val="10000"/>
            </a:schemeClr>
          </a:solidFill>
        </p:spPr>
        <p:txBody>
          <a:bodyPr wrap="square" rtlCol="0">
            <a:spAutoFit/>
          </a:bodyPr>
          <a:lstStyle/>
          <a:p>
            <a:r>
              <a:rPr lang="en-GB" sz="3200" dirty="0" err="1" smtClean="0">
                <a:latin typeface="+mj-lt"/>
              </a:rPr>
              <a:t>Visión</a:t>
            </a:r>
            <a:r>
              <a:rPr lang="en-GB" dirty="0" smtClean="0"/>
              <a:t> </a:t>
            </a:r>
            <a:endParaRPr lang="en-GB" dirty="0"/>
          </a:p>
        </p:txBody>
      </p:sp>
      <p:sp>
        <p:nvSpPr>
          <p:cNvPr id="4" name="TextBox 3"/>
          <p:cNvSpPr txBox="1"/>
          <p:nvPr/>
        </p:nvSpPr>
        <p:spPr>
          <a:xfrm>
            <a:off x="183191" y="1092378"/>
            <a:ext cx="4313121" cy="1169551"/>
          </a:xfrm>
          <a:prstGeom prst="rect">
            <a:avLst/>
          </a:prstGeom>
          <a:solidFill>
            <a:schemeClr val="tx2">
              <a:lumMod val="10000"/>
            </a:schemeClr>
          </a:solidFill>
        </p:spPr>
        <p:txBody>
          <a:bodyPr wrap="square" rtlCol="0">
            <a:spAutoFit/>
          </a:bodyPr>
          <a:lstStyle/>
          <a:p>
            <a:r>
              <a:rPr lang="es-ES" sz="1400" dirty="0" smtClean="0">
                <a:latin typeface="+mj-lt"/>
              </a:rPr>
              <a:t>Proporcionar una sólida, </a:t>
            </a:r>
            <a:r>
              <a:rPr lang="es-ES" sz="1400" dirty="0">
                <a:latin typeface="+mj-lt"/>
              </a:rPr>
              <a:t>sostenible y visible </a:t>
            </a:r>
            <a:r>
              <a:rPr lang="es-ES" sz="1400" dirty="0" smtClean="0">
                <a:latin typeface="+mj-lt"/>
              </a:rPr>
              <a:t>estructura de </a:t>
            </a:r>
            <a:r>
              <a:rPr lang="es-ES" sz="1400" dirty="0">
                <a:latin typeface="+mj-lt"/>
              </a:rPr>
              <a:t>la seguridad nuclear </a:t>
            </a:r>
            <a:r>
              <a:rPr lang="es-ES" sz="1400" dirty="0" smtClean="0">
                <a:latin typeface="+mj-lt"/>
              </a:rPr>
              <a:t>y física mundial, con el objetivo de  </a:t>
            </a:r>
            <a:r>
              <a:rPr lang="es-ES" sz="1400" dirty="0">
                <a:latin typeface="+mj-lt"/>
              </a:rPr>
              <a:t>proteger a las personas, la sociedad y el medio ambiente contra los efectos nocivos de las radiaciones </a:t>
            </a:r>
            <a:endParaRPr lang="en-GB" sz="1400" dirty="0">
              <a:latin typeface="+mj-lt"/>
            </a:endParaRPr>
          </a:p>
        </p:txBody>
      </p:sp>
      <p:sp>
        <p:nvSpPr>
          <p:cNvPr id="5" name="TextBox 4"/>
          <p:cNvSpPr txBox="1"/>
          <p:nvPr/>
        </p:nvSpPr>
        <p:spPr>
          <a:xfrm>
            <a:off x="25601" y="2767979"/>
            <a:ext cx="4553593" cy="1938992"/>
          </a:xfrm>
          <a:prstGeom prst="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path path="circle">
              <a:fillToRect t="100000" r="100000"/>
            </a:path>
            <a:tileRect l="-100000" b="-100000"/>
          </a:gradFill>
        </p:spPr>
        <p:txBody>
          <a:bodyPr wrap="square" rtlCol="0">
            <a:spAutoFit/>
          </a:bodyPr>
          <a:lstStyle/>
          <a:p>
            <a:r>
              <a:rPr lang="en-GB" sz="3600" dirty="0" err="1" smtClean="0">
                <a:latin typeface="+mj-lt"/>
              </a:rPr>
              <a:t>Objetivo</a:t>
            </a:r>
            <a:endParaRPr lang="en-GB" sz="3600" dirty="0" smtClean="0">
              <a:latin typeface="+mj-lt"/>
            </a:endParaRPr>
          </a:p>
          <a:p>
            <a:r>
              <a:rPr lang="es-ES" sz="1400" dirty="0">
                <a:latin typeface="+mj-lt"/>
              </a:rPr>
              <a:t>Proteger a las personas, la sociedad y el medio ambiente. </a:t>
            </a:r>
            <a:r>
              <a:rPr lang="es-ES" sz="1400" dirty="0" smtClean="0">
                <a:latin typeface="+mj-lt"/>
              </a:rPr>
              <a:t>Independientemente de </a:t>
            </a:r>
            <a:r>
              <a:rPr lang="es-ES" sz="1400" dirty="0">
                <a:latin typeface="+mj-lt"/>
              </a:rPr>
              <a:t>si la causa es un acto inseguro o un fallo de seguridad, el OIEA aumenta los esfuerzos en ambas áreas para evitar las mismas consecuencias.</a:t>
            </a:r>
          </a:p>
          <a:p>
            <a:endParaRPr lang="en-GB" sz="1400" dirty="0">
              <a:latin typeface="+mj-lt"/>
            </a:endParaRPr>
          </a:p>
        </p:txBody>
      </p:sp>
      <p:sp>
        <p:nvSpPr>
          <p:cNvPr id="7" name="TextBox 6"/>
          <p:cNvSpPr txBox="1"/>
          <p:nvPr/>
        </p:nvSpPr>
        <p:spPr>
          <a:xfrm>
            <a:off x="38427" y="4941168"/>
            <a:ext cx="4526214" cy="1508105"/>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p:spPr>
        <p:txBody>
          <a:bodyPr wrap="square" rtlCol="0">
            <a:spAutoFit/>
          </a:bodyPr>
          <a:lstStyle>
            <a:defPPr>
              <a:defRPr lang="en-US"/>
            </a:defPPr>
            <a:lvl1pPr>
              <a:defRPr sz="3600">
                <a:latin typeface="+mj-lt"/>
              </a:defRPr>
            </a:lvl1pPr>
          </a:lstStyle>
          <a:p>
            <a:r>
              <a:rPr lang="en-GB" dirty="0" err="1" smtClean="0"/>
              <a:t>Estrategia</a:t>
            </a:r>
            <a:endParaRPr lang="en-GB" dirty="0" smtClean="0"/>
          </a:p>
          <a:p>
            <a:r>
              <a:rPr lang="es-ES" sz="1400" dirty="0" smtClean="0"/>
              <a:t>Apoyar </a:t>
            </a:r>
            <a:r>
              <a:rPr lang="es-ES" sz="1400" dirty="0"/>
              <a:t>a los Estados Miembros en sus esfuerzos nacionales a través de un enfoque integrado de la seguridad </a:t>
            </a:r>
            <a:r>
              <a:rPr lang="es-ES" sz="1400" dirty="0" smtClean="0"/>
              <a:t>a la vez </a:t>
            </a:r>
            <a:r>
              <a:rPr lang="es-ES" sz="1400" dirty="0"/>
              <a:t>que </a:t>
            </a:r>
            <a:r>
              <a:rPr lang="es-ES" sz="1400" dirty="0" smtClean="0"/>
              <a:t>se establece </a:t>
            </a:r>
            <a:r>
              <a:rPr lang="es-ES" sz="1400" dirty="0"/>
              <a:t>y </a:t>
            </a:r>
            <a:r>
              <a:rPr lang="es-ES" sz="1400" dirty="0" smtClean="0"/>
              <a:t>fomenta la </a:t>
            </a:r>
            <a:r>
              <a:rPr lang="es-ES" sz="1400" dirty="0"/>
              <a:t>seguridad nuclear</a:t>
            </a:r>
            <a:endParaRPr lang="en-GB" sz="1400" dirty="0"/>
          </a:p>
        </p:txBody>
      </p:sp>
    </p:spTree>
    <p:extLst>
      <p:ext uri="{BB962C8B-B14F-4D97-AF65-F5344CB8AC3E}">
        <p14:creationId xmlns:p14="http://schemas.microsoft.com/office/powerpoint/2010/main" val="649338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200.156.7.83/documents/193375/193711/ciclotron.jpg/5808b4fa-0a76-4e11-a805-c9f9447e8747?t=1360237864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16632"/>
            <a:ext cx="1994716" cy="1509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s-ES" sz="2800" smtClean="0"/>
              <a:t>Licencias de ciclotrones</a:t>
            </a:r>
            <a:endParaRPr lang="es-ES" sz="2800"/>
          </a:p>
        </p:txBody>
      </p:sp>
      <p:sp>
        <p:nvSpPr>
          <p:cNvPr id="3" name="Content Placeholder 2"/>
          <p:cNvSpPr>
            <a:spLocks noGrp="1"/>
          </p:cNvSpPr>
          <p:nvPr>
            <p:ph idx="1"/>
          </p:nvPr>
        </p:nvSpPr>
        <p:spPr>
          <a:xfrm>
            <a:off x="292022" y="1626148"/>
            <a:ext cx="8593138" cy="3312368"/>
          </a:xfrm>
        </p:spPr>
        <p:txBody>
          <a:bodyPr>
            <a:normAutofit fontScale="85000" lnSpcReduction="20000"/>
          </a:bodyPr>
          <a:lstStyle/>
          <a:p>
            <a:pPr marL="0" indent="0">
              <a:buNone/>
            </a:pPr>
            <a:r>
              <a:rPr lang="es-ES" dirty="0" smtClean="0"/>
              <a:t>Licencias de ciclotrones para la producción de </a:t>
            </a:r>
            <a:r>
              <a:rPr lang="es-ES" dirty="0" err="1" smtClean="0"/>
              <a:t>radionucleidos</a:t>
            </a:r>
            <a:r>
              <a:rPr lang="es-ES" dirty="0" smtClean="0"/>
              <a:t> para la tomografía por emisión de positrones en aplicaciones médicas</a:t>
            </a:r>
          </a:p>
          <a:p>
            <a:endParaRPr lang="es-ES" dirty="0" smtClean="0"/>
          </a:p>
          <a:p>
            <a:r>
              <a:rPr lang="es-ES" sz="2800" dirty="0" smtClean="0"/>
              <a:t>Un documento - en Inglés - con </a:t>
            </a:r>
            <a:r>
              <a:rPr lang="es-ES" sz="2800" i="1" dirty="0" err="1" smtClean="0">
                <a:solidFill>
                  <a:srgbClr val="FFFF00"/>
                </a:solidFill>
              </a:rPr>
              <a:t>critérios</a:t>
            </a:r>
            <a:r>
              <a:rPr lang="es-ES" sz="2800" i="1" dirty="0" smtClean="0">
                <a:solidFill>
                  <a:srgbClr val="FFFF00"/>
                </a:solidFill>
              </a:rPr>
              <a:t> del FORO para  concesión de licencias y para su inspección se encuentra en la preparación fina</a:t>
            </a:r>
            <a:r>
              <a:rPr lang="es-ES" sz="2800" dirty="0" smtClean="0"/>
              <a:t>l </a:t>
            </a:r>
          </a:p>
          <a:p>
            <a:pPr lvl="1"/>
            <a:r>
              <a:rPr lang="es-ES" dirty="0" smtClean="0"/>
              <a:t>El documento podría contribuir al desarrollo de la norma de seguridad en la zona</a:t>
            </a:r>
            <a:endParaRPr lang="es-ES" dirty="0"/>
          </a:p>
        </p:txBody>
      </p:sp>
      <p:sp>
        <p:nvSpPr>
          <p:cNvPr id="5" name="TextBox 4"/>
          <p:cNvSpPr txBox="1"/>
          <p:nvPr/>
        </p:nvSpPr>
        <p:spPr>
          <a:xfrm>
            <a:off x="1031352" y="4941168"/>
            <a:ext cx="7848872" cy="1200329"/>
          </a:xfrm>
          <a:prstGeom prst="rect">
            <a:avLst/>
          </a:prstGeom>
          <a:solidFill>
            <a:schemeClr val="accent2">
              <a:lumMod val="40000"/>
              <a:lumOff val="60000"/>
            </a:schemeClr>
          </a:solidFill>
        </p:spPr>
        <p:txBody>
          <a:bodyPr wrap="square" rtlCol="0">
            <a:spAutoFit/>
          </a:bodyPr>
          <a:lstStyle/>
          <a:p>
            <a:r>
              <a:rPr lang="es-ES" i="1" dirty="0">
                <a:solidFill>
                  <a:schemeClr val="bg1">
                    <a:lumMod val="75000"/>
                  </a:schemeClr>
                </a:solidFill>
                <a:latin typeface="+mj-lt"/>
              </a:rPr>
              <a:t>Directrices </a:t>
            </a:r>
            <a:r>
              <a:rPr lang="es-ES" i="1" dirty="0" smtClean="0">
                <a:solidFill>
                  <a:schemeClr val="bg1">
                    <a:lumMod val="75000"/>
                  </a:schemeClr>
                </a:solidFill>
                <a:latin typeface="+mj-lt"/>
              </a:rPr>
              <a:t>de FORO para licencias de ciclotrones podrían </a:t>
            </a:r>
            <a:r>
              <a:rPr lang="es-ES" i="1" dirty="0">
                <a:solidFill>
                  <a:schemeClr val="bg1">
                    <a:lumMod val="75000"/>
                  </a:schemeClr>
                </a:solidFill>
                <a:latin typeface="+mj-lt"/>
              </a:rPr>
              <a:t>ser ampliamente difundidos a través de talleres y otros medios de comunicación.</a:t>
            </a:r>
            <a:endParaRPr lang="en-GB" i="1" dirty="0">
              <a:solidFill>
                <a:schemeClr val="bg1">
                  <a:lumMod val="75000"/>
                </a:schemeClr>
              </a:solidFill>
              <a:latin typeface="+mj-lt"/>
            </a:endParaRPr>
          </a:p>
        </p:txBody>
      </p:sp>
    </p:spTree>
    <p:extLst>
      <p:ext uri="{BB962C8B-B14F-4D97-AF65-F5344CB8AC3E}">
        <p14:creationId xmlns:p14="http://schemas.microsoft.com/office/powerpoint/2010/main" val="3097664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116632"/>
            <a:ext cx="8869461" cy="9543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p>
            <a:r>
              <a:rPr lang="en-GB" sz="2800" dirty="0"/>
              <a:t>Capacity </a:t>
            </a:r>
            <a:r>
              <a:rPr lang="en-GB" sz="2800" dirty="0" smtClean="0"/>
              <a:t>building </a:t>
            </a:r>
            <a:r>
              <a:rPr lang="en-GB" sz="2800" dirty="0"/>
              <a:t>through competence development and training in nuclear </a:t>
            </a:r>
            <a:r>
              <a:rPr lang="en-GB" sz="2800" dirty="0" smtClean="0"/>
              <a:t>installation </a:t>
            </a:r>
            <a:r>
              <a:rPr lang="en-GB" sz="2800" dirty="0"/>
              <a:t>safety</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17374"/>
            <a:ext cx="2532757" cy="164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176" y="5033500"/>
            <a:ext cx="5904656" cy="1015663"/>
          </a:xfrm>
          <a:prstGeom prst="rect">
            <a:avLst/>
          </a:prstGeom>
          <a:solidFill>
            <a:schemeClr val="accent2">
              <a:lumMod val="40000"/>
              <a:lumOff val="60000"/>
            </a:schemeClr>
          </a:solidFill>
        </p:spPr>
        <p:txBody>
          <a:bodyPr wrap="square" rtlCol="0">
            <a:spAutoFit/>
          </a:bodyPr>
          <a:lstStyle/>
          <a:p>
            <a:r>
              <a:rPr lang="en-US" sz="2000" dirty="0" smtClean="0">
                <a:solidFill>
                  <a:schemeClr val="bg1">
                    <a:lumMod val="75000"/>
                  </a:schemeClr>
                </a:solidFill>
                <a:latin typeface="+mj-lt"/>
              </a:rPr>
              <a:t>Harmonize and efficiently provide training </a:t>
            </a:r>
            <a:r>
              <a:rPr lang="en-US" sz="2000" dirty="0">
                <a:solidFill>
                  <a:schemeClr val="bg1">
                    <a:lumMod val="75000"/>
                  </a:schemeClr>
                </a:solidFill>
                <a:latin typeface="+mj-lt"/>
              </a:rPr>
              <a:t>for fulfilling the competence needs </a:t>
            </a:r>
            <a:r>
              <a:rPr lang="en-US" sz="2000" dirty="0" smtClean="0">
                <a:solidFill>
                  <a:schemeClr val="bg1">
                    <a:lumMod val="75000"/>
                  </a:schemeClr>
                </a:solidFill>
                <a:latin typeface="+mj-lt"/>
              </a:rPr>
              <a:t>through regional training </a:t>
            </a:r>
            <a:r>
              <a:rPr lang="en-US" sz="2000" dirty="0" err="1" smtClean="0">
                <a:solidFill>
                  <a:schemeClr val="bg1">
                    <a:lumMod val="75000"/>
                  </a:schemeClr>
                </a:solidFill>
                <a:latin typeface="+mj-lt"/>
              </a:rPr>
              <a:t>centres</a:t>
            </a:r>
            <a:r>
              <a:rPr lang="en-US" sz="2000" dirty="0" smtClean="0">
                <a:solidFill>
                  <a:schemeClr val="bg1">
                    <a:lumMod val="75000"/>
                  </a:schemeClr>
                </a:solidFill>
                <a:latin typeface="+mj-lt"/>
              </a:rPr>
              <a:t> </a:t>
            </a:r>
            <a:endParaRPr lang="en-GB" sz="2000" dirty="0">
              <a:solidFill>
                <a:schemeClr val="bg1">
                  <a:lumMod val="75000"/>
                </a:schemeClr>
              </a:solidFill>
              <a:latin typeface="+mj-lt"/>
            </a:endParaRPr>
          </a:p>
        </p:txBody>
      </p:sp>
      <p:sp>
        <p:nvSpPr>
          <p:cNvPr id="3" name="Content Placeholder 2"/>
          <p:cNvSpPr>
            <a:spLocks noGrp="1"/>
          </p:cNvSpPr>
          <p:nvPr>
            <p:ph idx="1"/>
          </p:nvPr>
        </p:nvSpPr>
        <p:spPr>
          <a:xfrm>
            <a:off x="155848" y="1268760"/>
            <a:ext cx="8988152" cy="3816424"/>
          </a:xfrm>
        </p:spPr>
        <p:txBody>
          <a:bodyPr>
            <a:normAutofit fontScale="85000" lnSpcReduction="10000"/>
          </a:bodyPr>
          <a:lstStyle/>
          <a:p>
            <a:r>
              <a:rPr lang="en-GB" sz="2800" dirty="0" smtClean="0"/>
              <a:t>A </a:t>
            </a:r>
            <a:r>
              <a:rPr lang="en-GB" sz="2800" dirty="0"/>
              <a:t>questionnaire on national strategies for building and managing competencies in line with the IAEA safety standards</a:t>
            </a:r>
          </a:p>
          <a:p>
            <a:r>
              <a:rPr lang="en-GB" sz="2800" dirty="0" smtClean="0">
                <a:solidFill>
                  <a:srgbClr val="FFFF00"/>
                </a:solidFill>
              </a:rPr>
              <a:t>Establishment </a:t>
            </a:r>
            <a:r>
              <a:rPr lang="en-GB" sz="2800" dirty="0">
                <a:solidFill>
                  <a:srgbClr val="FFFF00"/>
                </a:solidFill>
              </a:rPr>
              <a:t>of competence profiles </a:t>
            </a:r>
            <a:r>
              <a:rPr lang="en-GB" sz="2800" dirty="0"/>
              <a:t>and harmonised regional competence gap analysis based on </a:t>
            </a:r>
            <a:r>
              <a:rPr lang="en-GB" sz="2800" dirty="0" err="1"/>
              <a:t>SARCoN</a:t>
            </a:r>
            <a:r>
              <a:rPr lang="en-GB" sz="2800" dirty="0"/>
              <a:t> Tool </a:t>
            </a:r>
            <a:endParaRPr lang="en-GB" sz="2800" dirty="0" smtClean="0"/>
          </a:p>
          <a:p>
            <a:pPr lvl="1"/>
            <a:r>
              <a:rPr lang="en-GB" sz="2400" dirty="0" err="1" smtClean="0"/>
              <a:t>SARCoN</a:t>
            </a:r>
            <a:r>
              <a:rPr lang="en-GB" sz="2400" dirty="0" smtClean="0"/>
              <a:t> - Systematic </a:t>
            </a:r>
            <a:r>
              <a:rPr lang="en-GB" sz="2400" dirty="0"/>
              <a:t>Assessment of Regulatory </a:t>
            </a:r>
            <a:r>
              <a:rPr lang="en-GB" sz="2400" dirty="0" err="1" smtClean="0"/>
              <a:t>COmpetence</a:t>
            </a:r>
            <a:r>
              <a:rPr lang="en-GB" sz="2400" dirty="0" smtClean="0"/>
              <a:t> Needs</a:t>
            </a:r>
            <a:endParaRPr lang="en-GB" sz="2400" dirty="0"/>
          </a:p>
          <a:p>
            <a:r>
              <a:rPr lang="en-GB" sz="2800" dirty="0" smtClean="0"/>
              <a:t>Prioritization </a:t>
            </a:r>
            <a:r>
              <a:rPr lang="en-GB" sz="2800" dirty="0"/>
              <a:t>of competence gaps in the region and planning </a:t>
            </a:r>
          </a:p>
          <a:p>
            <a:r>
              <a:rPr lang="en-GB" sz="2800" dirty="0" smtClean="0"/>
              <a:t>Identification </a:t>
            </a:r>
            <a:r>
              <a:rPr lang="en-GB" sz="2800" dirty="0"/>
              <a:t>of regional  educational institution to fulfil the gaps</a:t>
            </a:r>
          </a:p>
          <a:p>
            <a:endParaRPr lang="en-US" sz="2800" dirty="0"/>
          </a:p>
        </p:txBody>
      </p:sp>
    </p:spTree>
    <p:extLst>
      <p:ext uri="{BB962C8B-B14F-4D97-AF65-F5344CB8AC3E}">
        <p14:creationId xmlns:p14="http://schemas.microsoft.com/office/powerpoint/2010/main" val="212095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116632"/>
            <a:ext cx="8869461" cy="9543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s-ES" sz="2800" dirty="0" smtClean="0"/>
              <a:t>Capacitación del personal de organismos reguladores en seguridad de reactores nucleares</a:t>
            </a:r>
            <a:endParaRPr lang="en-GB" sz="28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17374"/>
            <a:ext cx="2532757" cy="164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1504" y="5079667"/>
            <a:ext cx="6048672" cy="923330"/>
          </a:xfrm>
          <a:prstGeom prst="rect">
            <a:avLst/>
          </a:prstGeom>
          <a:solidFill>
            <a:schemeClr val="accent2">
              <a:lumMod val="40000"/>
              <a:lumOff val="60000"/>
            </a:schemeClr>
          </a:solidFill>
        </p:spPr>
        <p:txBody>
          <a:bodyPr wrap="square" rtlCol="0">
            <a:spAutoFit/>
          </a:bodyPr>
          <a:lstStyle/>
          <a:p>
            <a:r>
              <a:rPr lang="es-ES" sz="1800" dirty="0">
                <a:solidFill>
                  <a:schemeClr val="bg1">
                    <a:lumMod val="75000"/>
                  </a:schemeClr>
                </a:solidFill>
                <a:latin typeface="+mj-lt"/>
              </a:rPr>
              <a:t>Armonizar y eficazmente proporcionar capacitación para el cumplimiento de las necesidades de competencias a través de centros regionales de capacitación</a:t>
            </a:r>
            <a:endParaRPr lang="en-GB" sz="1800" dirty="0">
              <a:solidFill>
                <a:schemeClr val="bg1">
                  <a:lumMod val="75000"/>
                </a:schemeClr>
              </a:solidFill>
              <a:latin typeface="+mj-lt"/>
            </a:endParaRPr>
          </a:p>
        </p:txBody>
      </p:sp>
      <p:sp>
        <p:nvSpPr>
          <p:cNvPr id="3" name="Content Placeholder 2"/>
          <p:cNvSpPr>
            <a:spLocks noGrp="1"/>
          </p:cNvSpPr>
          <p:nvPr>
            <p:ph idx="1"/>
          </p:nvPr>
        </p:nvSpPr>
        <p:spPr>
          <a:xfrm>
            <a:off x="155848" y="1268760"/>
            <a:ext cx="8988152" cy="3816424"/>
          </a:xfrm>
        </p:spPr>
        <p:txBody>
          <a:bodyPr>
            <a:normAutofit fontScale="92500"/>
          </a:bodyPr>
          <a:lstStyle/>
          <a:p>
            <a:r>
              <a:rPr lang="es-ES" sz="2400" dirty="0" smtClean="0"/>
              <a:t>Un cuestionario en las estrategias nacionales para la formación y gestión de las competencias de acuerdo con las normas de seguridad del OIEA </a:t>
            </a:r>
          </a:p>
          <a:p>
            <a:r>
              <a:rPr lang="es-ES" sz="2400" dirty="0" smtClean="0">
                <a:solidFill>
                  <a:srgbClr val="FFFF00"/>
                </a:solidFill>
              </a:rPr>
              <a:t>Creación de perfiles de competencias </a:t>
            </a:r>
            <a:r>
              <a:rPr lang="es-ES" sz="2400" dirty="0" smtClean="0"/>
              <a:t>e análisis de brecha en la herramienta </a:t>
            </a:r>
            <a:r>
              <a:rPr lang="es-ES" sz="2400" dirty="0" err="1" smtClean="0"/>
              <a:t>SARCoN</a:t>
            </a:r>
            <a:r>
              <a:rPr lang="es-ES" sz="2400" dirty="0" smtClean="0"/>
              <a:t> </a:t>
            </a:r>
          </a:p>
          <a:p>
            <a:pPr lvl="1"/>
            <a:r>
              <a:rPr lang="es-ES" sz="1800" dirty="0" err="1" smtClean="0"/>
              <a:t>SARCoN</a:t>
            </a:r>
            <a:r>
              <a:rPr lang="es-ES" sz="1800" dirty="0" smtClean="0"/>
              <a:t> - Evaluación sistemática de necesidades de competencia reglamentaria</a:t>
            </a:r>
          </a:p>
          <a:p>
            <a:r>
              <a:rPr lang="es-ES" sz="2400" dirty="0" smtClean="0"/>
              <a:t>La priorización </a:t>
            </a:r>
            <a:r>
              <a:rPr lang="es-ES" sz="2400" dirty="0"/>
              <a:t>de las brechas de competencia en la región y </a:t>
            </a:r>
            <a:r>
              <a:rPr lang="es-ES" sz="2400" dirty="0" smtClean="0"/>
              <a:t>su planificación</a:t>
            </a:r>
          </a:p>
          <a:p>
            <a:r>
              <a:rPr lang="es-ES" sz="2400" dirty="0"/>
              <a:t>La identificación de la institución educativa regional para satisfacer las brechas</a:t>
            </a:r>
          </a:p>
        </p:txBody>
      </p:sp>
    </p:spTree>
    <p:extLst>
      <p:ext uri="{BB962C8B-B14F-4D97-AF65-F5344CB8AC3E}">
        <p14:creationId xmlns:p14="http://schemas.microsoft.com/office/powerpoint/2010/main" val="2530257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p>
            <a:r>
              <a:rPr lang="en-GB" sz="2800" dirty="0"/>
              <a:t>Control of exposures  &amp; waste management related to orphan sources in the metal recycling industries</a:t>
            </a:r>
            <a:endParaRPr lang="en-GB" sz="2800"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731" y="975296"/>
            <a:ext cx="1666875" cy="124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82575" y="1524000"/>
            <a:ext cx="8593138" cy="2625080"/>
          </a:xfrm>
        </p:spPr>
        <p:txBody>
          <a:bodyPr/>
          <a:lstStyle/>
          <a:p>
            <a:pPr marL="0" indent="0">
              <a:buNone/>
            </a:pPr>
            <a:r>
              <a:rPr lang="en-US" dirty="0" smtClean="0"/>
              <a:t>A technical report </a:t>
            </a:r>
            <a:r>
              <a:rPr lang="en-US" dirty="0"/>
              <a:t>is under preparation for </a:t>
            </a:r>
            <a:r>
              <a:rPr lang="en-US" dirty="0" smtClean="0"/>
              <a:t>publication </a:t>
            </a:r>
          </a:p>
          <a:p>
            <a:pPr marL="457200" lvl="1" indent="0">
              <a:buNone/>
            </a:pPr>
            <a:r>
              <a:rPr lang="en-US" dirty="0" smtClean="0">
                <a:solidFill>
                  <a:srgbClr val="FFFF00"/>
                </a:solidFill>
              </a:rPr>
              <a:t>Strategies for prevention, detection and response of radioactive material inadvertently incorporated into</a:t>
            </a:r>
            <a:r>
              <a:rPr lang="en-GB" dirty="0" smtClean="0">
                <a:solidFill>
                  <a:srgbClr val="FFFF00"/>
                </a:solidFill>
              </a:rPr>
              <a:t> scrap metal and other associated products</a:t>
            </a:r>
            <a:endParaRPr lang="en-US" dirty="0"/>
          </a:p>
        </p:txBody>
      </p:sp>
      <p:pic>
        <p:nvPicPr>
          <p:cNvPr id="5" name="Imagen 13"/>
          <p:cNvPicPr/>
          <p:nvPr/>
        </p:nvPicPr>
        <p:blipFill>
          <a:blip r:embed="rId3" cstate="print"/>
          <a:srcRect/>
          <a:stretch>
            <a:fillRect/>
          </a:stretch>
        </p:blipFill>
        <p:spPr bwMode="auto">
          <a:xfrm>
            <a:off x="6051365" y="4725144"/>
            <a:ext cx="2806065" cy="1857821"/>
          </a:xfrm>
          <a:prstGeom prst="rect">
            <a:avLst/>
          </a:prstGeom>
          <a:noFill/>
          <a:ln w="9525">
            <a:noFill/>
            <a:miter lim="800000"/>
            <a:headEnd/>
            <a:tailEnd/>
          </a:ln>
        </p:spPr>
      </p:pic>
      <p:sp>
        <p:nvSpPr>
          <p:cNvPr id="6" name="TextBox 5"/>
          <p:cNvSpPr txBox="1"/>
          <p:nvPr/>
        </p:nvSpPr>
        <p:spPr>
          <a:xfrm>
            <a:off x="323528" y="4453724"/>
            <a:ext cx="5328592" cy="1200329"/>
          </a:xfrm>
          <a:prstGeom prst="rect">
            <a:avLst/>
          </a:prstGeom>
          <a:solidFill>
            <a:schemeClr val="tx2"/>
          </a:solidFill>
        </p:spPr>
        <p:txBody>
          <a:bodyPr wrap="square" rtlCol="0">
            <a:spAutoFit/>
          </a:bodyPr>
          <a:lstStyle/>
          <a:p>
            <a:r>
              <a:rPr lang="en-US" dirty="0">
                <a:solidFill>
                  <a:schemeClr val="bg1">
                    <a:lumMod val="75000"/>
                  </a:schemeClr>
                </a:solidFill>
                <a:latin typeface="+mj-lt"/>
              </a:rPr>
              <a:t>Results of this project have been disseminated through TC projects to other </a:t>
            </a:r>
            <a:r>
              <a:rPr lang="en-US" dirty="0" smtClean="0">
                <a:solidFill>
                  <a:schemeClr val="bg1">
                    <a:lumMod val="75000"/>
                  </a:schemeClr>
                </a:solidFill>
                <a:latin typeface="+mj-lt"/>
              </a:rPr>
              <a:t>countries</a:t>
            </a:r>
            <a:endParaRPr lang="en-GB" dirty="0">
              <a:solidFill>
                <a:schemeClr val="bg1">
                  <a:lumMod val="75000"/>
                </a:schemeClr>
              </a:solidFill>
              <a:latin typeface="+mj-lt"/>
            </a:endParaRPr>
          </a:p>
        </p:txBody>
      </p:sp>
    </p:spTree>
    <p:extLst>
      <p:ext uri="{BB962C8B-B14F-4D97-AF65-F5344CB8AC3E}">
        <p14:creationId xmlns:p14="http://schemas.microsoft.com/office/powerpoint/2010/main" val="577970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764704"/>
            <a:ext cx="1666875" cy="124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p>
            <a:r>
              <a:rPr lang="es-ES" sz="2800" dirty="0"/>
              <a:t>Control de exposición y gestión de desechos relacionados con fuentes huérfanas en la industria de reciclado de metales</a:t>
            </a:r>
            <a:endParaRPr lang="en-GB" sz="2800" dirty="0"/>
          </a:p>
        </p:txBody>
      </p:sp>
      <p:sp>
        <p:nvSpPr>
          <p:cNvPr id="3" name="Content Placeholder 2"/>
          <p:cNvSpPr>
            <a:spLocks noGrp="1"/>
          </p:cNvSpPr>
          <p:nvPr>
            <p:ph idx="1"/>
          </p:nvPr>
        </p:nvSpPr>
        <p:spPr>
          <a:xfrm>
            <a:off x="179512" y="1484784"/>
            <a:ext cx="8593138" cy="2520280"/>
          </a:xfrm>
        </p:spPr>
        <p:txBody>
          <a:bodyPr/>
          <a:lstStyle/>
          <a:p>
            <a:pPr marL="0" lvl="1" indent="0">
              <a:buNone/>
            </a:pPr>
            <a:r>
              <a:rPr lang="es-ES" sz="2400" smtClean="0"/>
              <a:t>Documento técnico es en elaboración y se está preparando para su publicación </a:t>
            </a:r>
          </a:p>
          <a:p>
            <a:pPr marL="400050" lvl="2" indent="0">
              <a:buNone/>
            </a:pPr>
            <a:r>
              <a:rPr lang="es-ES" i="1" smtClean="0">
                <a:solidFill>
                  <a:srgbClr val="FFFF00"/>
                </a:solidFill>
              </a:rPr>
              <a:t>Estrategia para la prevención, detección y respuesta frente a la presencia inadvertida de material radiactivo en el reciclado de metales y otros procesos asociado</a:t>
            </a:r>
            <a:r>
              <a:rPr lang="es-ES" smtClean="0">
                <a:solidFill>
                  <a:srgbClr val="FFFF00"/>
                </a:solidFill>
              </a:rPr>
              <a:t>s </a:t>
            </a:r>
          </a:p>
        </p:txBody>
      </p:sp>
      <p:pic>
        <p:nvPicPr>
          <p:cNvPr id="7" name="Imagen 13"/>
          <p:cNvPicPr/>
          <p:nvPr/>
        </p:nvPicPr>
        <p:blipFill>
          <a:blip r:embed="rId3" cstate="print"/>
          <a:srcRect/>
          <a:stretch>
            <a:fillRect/>
          </a:stretch>
        </p:blipFill>
        <p:spPr bwMode="auto">
          <a:xfrm>
            <a:off x="6051366" y="4433633"/>
            <a:ext cx="2806065" cy="1857821"/>
          </a:xfrm>
          <a:prstGeom prst="rect">
            <a:avLst/>
          </a:prstGeom>
          <a:noFill/>
          <a:ln w="9525">
            <a:noFill/>
            <a:miter lim="800000"/>
            <a:headEnd/>
            <a:tailEnd/>
          </a:ln>
        </p:spPr>
      </p:pic>
      <p:sp>
        <p:nvSpPr>
          <p:cNvPr id="5" name="TextBox 4"/>
          <p:cNvSpPr txBox="1"/>
          <p:nvPr/>
        </p:nvSpPr>
        <p:spPr>
          <a:xfrm>
            <a:off x="323528" y="4453725"/>
            <a:ext cx="5472608" cy="1200329"/>
          </a:xfrm>
          <a:prstGeom prst="rect">
            <a:avLst/>
          </a:prstGeom>
          <a:solidFill>
            <a:schemeClr val="tx2"/>
          </a:solidFill>
        </p:spPr>
        <p:txBody>
          <a:bodyPr wrap="square" rtlCol="0">
            <a:spAutoFit/>
          </a:bodyPr>
          <a:lstStyle/>
          <a:p>
            <a:r>
              <a:rPr lang="es-ES" dirty="0">
                <a:solidFill>
                  <a:schemeClr val="bg1">
                    <a:lumMod val="75000"/>
                  </a:schemeClr>
                </a:solidFill>
                <a:latin typeface="+mj-lt"/>
              </a:rPr>
              <a:t>Los resultados de este proyecto se han difundido a través de proyectos de cooperación técnica con otros países</a:t>
            </a:r>
            <a:endParaRPr lang="en-GB" dirty="0">
              <a:solidFill>
                <a:schemeClr val="bg1">
                  <a:lumMod val="75000"/>
                </a:schemeClr>
              </a:solidFill>
              <a:latin typeface="+mj-lt"/>
            </a:endParaRPr>
          </a:p>
        </p:txBody>
      </p:sp>
    </p:spTree>
    <p:extLst>
      <p:ext uri="{BB962C8B-B14F-4D97-AF65-F5344CB8AC3E}">
        <p14:creationId xmlns:p14="http://schemas.microsoft.com/office/powerpoint/2010/main" val="4033447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GB" sz="2800" dirty="0" smtClean="0"/>
              <a:t>Emergency </a:t>
            </a:r>
            <a:r>
              <a:rPr lang="en-GB" sz="2800" dirty="0"/>
              <a:t>preparedness and response</a:t>
            </a:r>
          </a:p>
        </p:txBody>
      </p:sp>
      <p:sp>
        <p:nvSpPr>
          <p:cNvPr id="3" name="Content Placeholder 2"/>
          <p:cNvSpPr>
            <a:spLocks noGrp="1"/>
          </p:cNvSpPr>
          <p:nvPr>
            <p:ph idx="1"/>
          </p:nvPr>
        </p:nvSpPr>
        <p:spPr>
          <a:xfrm>
            <a:off x="251520" y="1268760"/>
            <a:ext cx="8593138" cy="4572000"/>
          </a:xfrm>
        </p:spPr>
        <p:txBody>
          <a:bodyPr>
            <a:normAutofit/>
          </a:bodyPr>
          <a:lstStyle/>
          <a:p>
            <a:pPr marL="0" indent="0">
              <a:buNone/>
            </a:pPr>
            <a:r>
              <a:rPr lang="en-US" sz="2800" dirty="0"/>
              <a:t>Harmonization of regulatory criteria on emergency preparedness and respond in the </a:t>
            </a:r>
            <a:r>
              <a:rPr lang="en-US" sz="2800" dirty="0" err="1" smtClean="0"/>
              <a:t>Iberoamerican</a:t>
            </a:r>
            <a:r>
              <a:rPr lang="en-US" sz="2800" dirty="0" smtClean="0"/>
              <a:t> region</a:t>
            </a:r>
          </a:p>
          <a:p>
            <a:pPr lvl="0"/>
            <a:r>
              <a:rPr lang="en-GB" sz="2400" dirty="0" smtClean="0"/>
              <a:t>A common </a:t>
            </a:r>
            <a:r>
              <a:rPr lang="en-GB" sz="2400" dirty="0"/>
              <a:t>methodology to prepare and update risk </a:t>
            </a:r>
            <a:r>
              <a:rPr lang="en-GB" sz="2400" dirty="0" smtClean="0"/>
              <a:t>maps</a:t>
            </a:r>
            <a:endParaRPr lang="en-GB" sz="2400" dirty="0"/>
          </a:p>
          <a:p>
            <a:pPr lvl="0"/>
            <a:r>
              <a:rPr lang="en-GB" sz="2400" dirty="0" smtClean="0"/>
              <a:t>A common </a:t>
            </a:r>
            <a:r>
              <a:rPr lang="en-GB" sz="2400" dirty="0"/>
              <a:t>methodology of accident analysis and a procedure for applying lessons learned. </a:t>
            </a:r>
          </a:p>
          <a:p>
            <a:pPr lvl="0"/>
            <a:r>
              <a:rPr lang="en-GB" sz="2400" dirty="0" smtClean="0"/>
              <a:t>A web site for information </a:t>
            </a:r>
            <a:r>
              <a:rPr lang="en-GB" sz="2400" dirty="0"/>
              <a:t>exchange related to emergencies in the region using the FORO’s Website. </a:t>
            </a:r>
          </a:p>
          <a:p>
            <a:endParaRPr lang="en-GB" sz="2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4987120"/>
            <a:ext cx="1979712" cy="131242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724" y="4987120"/>
            <a:ext cx="1240536" cy="165811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7544" y="4869160"/>
            <a:ext cx="4392488" cy="1200329"/>
          </a:xfrm>
          <a:prstGeom prst="rect">
            <a:avLst/>
          </a:prstGeom>
          <a:solidFill>
            <a:schemeClr val="tx1"/>
          </a:solidFill>
        </p:spPr>
        <p:txBody>
          <a:bodyPr wrap="square" rtlCol="0">
            <a:spAutoFit/>
          </a:bodyPr>
          <a:lstStyle/>
          <a:p>
            <a:r>
              <a:rPr lang="en-GB" sz="1800" dirty="0" smtClean="0">
                <a:solidFill>
                  <a:schemeClr val="bg1"/>
                </a:solidFill>
                <a:latin typeface="+mj-lt"/>
              </a:rPr>
              <a:t>To promote dissemination of results in Latin America and other regions through the IAEA regular programme and through TC programme, when appropriate</a:t>
            </a:r>
            <a:endParaRPr lang="en-GB" sz="1800" dirty="0">
              <a:solidFill>
                <a:schemeClr val="bg1"/>
              </a:solidFill>
              <a:latin typeface="+mj-lt"/>
            </a:endParaRPr>
          </a:p>
        </p:txBody>
      </p:sp>
    </p:spTree>
    <p:extLst>
      <p:ext uri="{BB962C8B-B14F-4D97-AF65-F5344CB8AC3E}">
        <p14:creationId xmlns:p14="http://schemas.microsoft.com/office/powerpoint/2010/main" val="3163067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s-ES" sz="2800" dirty="0" smtClean="0"/>
              <a:t>Preparación </a:t>
            </a:r>
            <a:r>
              <a:rPr lang="es-ES" sz="2800" dirty="0"/>
              <a:t>y R</a:t>
            </a:r>
            <a:r>
              <a:rPr lang="es-ES" sz="2800" dirty="0" smtClean="0"/>
              <a:t>espuesta </a:t>
            </a:r>
            <a:r>
              <a:rPr lang="es-ES" sz="2800" dirty="0"/>
              <a:t>a E</a:t>
            </a:r>
            <a:r>
              <a:rPr lang="es-ES" sz="2800" dirty="0" smtClean="0"/>
              <a:t>mergencias</a:t>
            </a:r>
            <a:endParaRPr lang="en-GB" sz="2800" dirty="0">
              <a:solidFill>
                <a:srgbClr val="FFFF00"/>
              </a:solidFill>
            </a:endParaRPr>
          </a:p>
        </p:txBody>
      </p:sp>
      <p:sp>
        <p:nvSpPr>
          <p:cNvPr id="3" name="Content Placeholder 2"/>
          <p:cNvSpPr>
            <a:spLocks noGrp="1"/>
          </p:cNvSpPr>
          <p:nvPr>
            <p:ph idx="1"/>
          </p:nvPr>
        </p:nvSpPr>
        <p:spPr>
          <a:xfrm>
            <a:off x="215726" y="1244176"/>
            <a:ext cx="8593138" cy="3480968"/>
          </a:xfrm>
        </p:spPr>
        <p:txBody>
          <a:bodyPr>
            <a:normAutofit/>
          </a:bodyPr>
          <a:lstStyle/>
          <a:p>
            <a:pPr marL="0" indent="0">
              <a:buNone/>
            </a:pPr>
            <a:r>
              <a:rPr lang="es-ES" sz="2400" smtClean="0"/>
              <a:t>Armonización de los criterios reguladores para países de la región iberoamericana en la preparación y respuesta a emergencias radiológicas y nucleares</a:t>
            </a:r>
          </a:p>
          <a:p>
            <a:r>
              <a:rPr lang="es-ES" sz="2000" smtClean="0"/>
              <a:t>una metodología común para elaborar y actualizar los mapas de riesgos</a:t>
            </a:r>
          </a:p>
          <a:p>
            <a:r>
              <a:rPr lang="es-ES" sz="2000" smtClean="0"/>
              <a:t>una metodología común para el análisis de accidentes ocurridos y procedimiento de incorporación de lecciones aprendidas</a:t>
            </a:r>
          </a:p>
          <a:p>
            <a:r>
              <a:rPr lang="es-ES" sz="2000" smtClean="0"/>
              <a:t>una plataforma en idioma español de difusión e intercambio de información sobre emergencias nucleares y radiológicas</a:t>
            </a:r>
            <a:endParaRPr lang="es-ES" sz="20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4987120"/>
            <a:ext cx="1979712" cy="131242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724" y="4987120"/>
            <a:ext cx="1240536" cy="165811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95536" y="4725144"/>
            <a:ext cx="4473252" cy="1323439"/>
          </a:xfrm>
          <a:prstGeom prst="rect">
            <a:avLst/>
          </a:prstGeom>
          <a:solidFill>
            <a:schemeClr val="tx1"/>
          </a:solidFill>
        </p:spPr>
        <p:txBody>
          <a:bodyPr wrap="square" rtlCol="0">
            <a:spAutoFit/>
          </a:bodyPr>
          <a:lstStyle/>
          <a:p>
            <a:r>
              <a:rPr lang="es-ES" sz="2000" smtClean="0">
                <a:solidFill>
                  <a:schemeClr val="bg1"/>
                </a:solidFill>
                <a:latin typeface="+mj-lt"/>
              </a:rPr>
              <a:t>Fomentar la difusion de los resultados en la region latino americana y otras regiones en el ambito del programa regular y de TC, se posible</a:t>
            </a:r>
            <a:endParaRPr lang="es-ES" sz="2000">
              <a:solidFill>
                <a:schemeClr val="bg1"/>
              </a:solidFill>
              <a:latin typeface="+mj-lt"/>
            </a:endParaRPr>
          </a:p>
        </p:txBody>
      </p:sp>
    </p:spTree>
    <p:extLst>
      <p:ext uri="{BB962C8B-B14F-4D97-AF65-F5344CB8AC3E}">
        <p14:creationId xmlns:p14="http://schemas.microsoft.com/office/powerpoint/2010/main" val="1713891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forward</a:t>
            </a:r>
            <a:endParaRPr lang="en-GB" dirty="0"/>
          </a:p>
        </p:txBody>
      </p:sp>
      <p:sp>
        <p:nvSpPr>
          <p:cNvPr id="3" name="Content Placeholder 2"/>
          <p:cNvSpPr>
            <a:spLocks noGrp="1"/>
          </p:cNvSpPr>
          <p:nvPr>
            <p:ph idx="1"/>
          </p:nvPr>
        </p:nvSpPr>
        <p:spPr>
          <a:xfrm>
            <a:off x="251520" y="1124744"/>
            <a:ext cx="8609905" cy="4536504"/>
          </a:xfrm>
        </p:spPr>
        <p:txBody>
          <a:bodyPr>
            <a:normAutofit fontScale="92500"/>
          </a:bodyPr>
          <a:lstStyle/>
          <a:p>
            <a:r>
              <a:rPr lang="en-GB" dirty="0" smtClean="0">
                <a:solidFill>
                  <a:srgbClr val="FFFF00"/>
                </a:solidFill>
              </a:rPr>
              <a:t>Strengthening cooperation in the areas of:</a:t>
            </a:r>
          </a:p>
          <a:p>
            <a:pPr lvl="1"/>
            <a:r>
              <a:rPr lang="es-ES" dirty="0" err="1" smtClean="0"/>
              <a:t>Capacity</a:t>
            </a:r>
            <a:r>
              <a:rPr lang="es-ES" dirty="0" smtClean="0"/>
              <a:t> </a:t>
            </a:r>
            <a:r>
              <a:rPr lang="es-ES" dirty="0" err="1" smtClean="0"/>
              <a:t>building</a:t>
            </a:r>
            <a:r>
              <a:rPr lang="es-ES" dirty="0" smtClean="0"/>
              <a:t> </a:t>
            </a:r>
            <a:r>
              <a:rPr lang="es-ES" dirty="0" err="1" smtClean="0"/>
              <a:t>through</a:t>
            </a:r>
            <a:r>
              <a:rPr lang="es-ES" dirty="0" smtClean="0"/>
              <a:t> </a:t>
            </a:r>
            <a:r>
              <a:rPr lang="es-ES" dirty="0" err="1" smtClean="0"/>
              <a:t>competence</a:t>
            </a:r>
            <a:r>
              <a:rPr lang="es-ES" dirty="0" smtClean="0"/>
              <a:t> </a:t>
            </a:r>
            <a:r>
              <a:rPr lang="es-ES" dirty="0" err="1" smtClean="0"/>
              <a:t>development</a:t>
            </a:r>
            <a:endParaRPr lang="es-ES" dirty="0" smtClean="0"/>
          </a:p>
          <a:p>
            <a:pPr lvl="1"/>
            <a:r>
              <a:rPr lang="es-ES" dirty="0" err="1" smtClean="0"/>
              <a:t>Knowledge</a:t>
            </a:r>
            <a:r>
              <a:rPr lang="es-ES" dirty="0" smtClean="0"/>
              <a:t> </a:t>
            </a:r>
            <a:r>
              <a:rPr lang="es-ES" dirty="0" err="1" smtClean="0"/>
              <a:t>management</a:t>
            </a:r>
            <a:r>
              <a:rPr lang="es-ES" dirty="0" smtClean="0"/>
              <a:t> </a:t>
            </a:r>
            <a:r>
              <a:rPr lang="es-ES" dirty="0" err="1" smtClean="0"/>
              <a:t>aiming</a:t>
            </a:r>
            <a:r>
              <a:rPr lang="es-ES" dirty="0" smtClean="0"/>
              <a:t> </a:t>
            </a:r>
            <a:r>
              <a:rPr lang="es-ES" dirty="0" err="1" smtClean="0"/>
              <a:t>to</a:t>
            </a:r>
            <a:r>
              <a:rPr lang="es-ES" dirty="0" smtClean="0"/>
              <a:t> capture and </a:t>
            </a:r>
            <a:r>
              <a:rPr lang="es-ES" dirty="0" err="1" smtClean="0"/>
              <a:t>retain</a:t>
            </a:r>
            <a:r>
              <a:rPr lang="es-ES" dirty="0" smtClean="0"/>
              <a:t> </a:t>
            </a:r>
            <a:r>
              <a:rPr lang="es-ES" dirty="0" err="1" smtClean="0"/>
              <a:t>critical</a:t>
            </a:r>
            <a:r>
              <a:rPr lang="es-ES" dirty="0" smtClean="0"/>
              <a:t> </a:t>
            </a:r>
            <a:r>
              <a:rPr lang="es-ES" dirty="0" err="1" smtClean="0"/>
              <a:t>competences</a:t>
            </a:r>
            <a:endParaRPr lang="es-ES" dirty="0" smtClean="0"/>
          </a:p>
          <a:p>
            <a:pPr lvl="1"/>
            <a:r>
              <a:rPr lang="es-ES" dirty="0" err="1" smtClean="0"/>
              <a:t>Waste</a:t>
            </a:r>
            <a:r>
              <a:rPr lang="es-ES" dirty="0" smtClean="0"/>
              <a:t> safety </a:t>
            </a:r>
            <a:r>
              <a:rPr lang="es-ES" dirty="0" err="1" smtClean="0"/>
              <a:t>for</a:t>
            </a:r>
            <a:r>
              <a:rPr lang="es-ES" dirty="0" smtClean="0"/>
              <a:t> </a:t>
            </a:r>
            <a:r>
              <a:rPr lang="es-ES" dirty="0" err="1" smtClean="0"/>
              <a:t>small</a:t>
            </a:r>
            <a:r>
              <a:rPr lang="es-ES" dirty="0" smtClean="0"/>
              <a:t> </a:t>
            </a:r>
            <a:r>
              <a:rPr lang="es-ES" dirty="0" err="1" smtClean="0"/>
              <a:t>users</a:t>
            </a:r>
            <a:r>
              <a:rPr lang="es-ES" dirty="0" smtClean="0"/>
              <a:t> </a:t>
            </a:r>
          </a:p>
          <a:p>
            <a:pPr lvl="1"/>
            <a:r>
              <a:rPr lang="es-ES" dirty="0" smtClean="0"/>
              <a:t>Safety of </a:t>
            </a:r>
            <a:r>
              <a:rPr lang="es-ES" dirty="0" err="1" smtClean="0"/>
              <a:t>radioactive</a:t>
            </a:r>
            <a:r>
              <a:rPr lang="es-ES" dirty="0" smtClean="0"/>
              <a:t> </a:t>
            </a:r>
            <a:r>
              <a:rPr lang="es-ES" dirty="0" err="1" smtClean="0"/>
              <a:t>disuses</a:t>
            </a:r>
            <a:r>
              <a:rPr lang="es-ES" dirty="0" smtClean="0"/>
              <a:t> </a:t>
            </a:r>
            <a:r>
              <a:rPr lang="es-ES" dirty="0" err="1" smtClean="0"/>
              <a:t>sealed</a:t>
            </a:r>
            <a:r>
              <a:rPr lang="es-ES" dirty="0" smtClean="0"/>
              <a:t> </a:t>
            </a:r>
            <a:r>
              <a:rPr lang="es-ES" dirty="0" err="1" smtClean="0"/>
              <a:t>sources</a:t>
            </a:r>
            <a:endParaRPr lang="es-ES" dirty="0"/>
          </a:p>
          <a:p>
            <a:r>
              <a:rPr lang="es-ES" dirty="0" err="1" smtClean="0">
                <a:solidFill>
                  <a:srgbClr val="FFFF00"/>
                </a:solidFill>
              </a:rPr>
              <a:t>Enhance</a:t>
            </a:r>
            <a:r>
              <a:rPr lang="es-ES" dirty="0" smtClean="0">
                <a:solidFill>
                  <a:srgbClr val="FFFF00"/>
                </a:solidFill>
              </a:rPr>
              <a:t> </a:t>
            </a:r>
            <a:r>
              <a:rPr lang="es-ES" dirty="0" err="1" smtClean="0">
                <a:solidFill>
                  <a:srgbClr val="FFFF00"/>
                </a:solidFill>
              </a:rPr>
              <a:t>synergies</a:t>
            </a:r>
            <a:r>
              <a:rPr lang="es-ES" dirty="0" smtClean="0">
                <a:solidFill>
                  <a:srgbClr val="FFFF00"/>
                </a:solidFill>
              </a:rPr>
              <a:t> </a:t>
            </a:r>
            <a:r>
              <a:rPr lang="es-ES" dirty="0" err="1" smtClean="0">
                <a:solidFill>
                  <a:srgbClr val="FFFF00"/>
                </a:solidFill>
              </a:rPr>
              <a:t>with</a:t>
            </a:r>
            <a:r>
              <a:rPr lang="es-ES" dirty="0" smtClean="0">
                <a:solidFill>
                  <a:srgbClr val="FFFF00"/>
                </a:solidFill>
              </a:rPr>
              <a:t> FORO and </a:t>
            </a:r>
            <a:r>
              <a:rPr lang="es-ES" dirty="0" err="1" smtClean="0">
                <a:solidFill>
                  <a:srgbClr val="FFFF00"/>
                </a:solidFill>
              </a:rPr>
              <a:t>other</a:t>
            </a:r>
            <a:r>
              <a:rPr lang="es-ES" dirty="0" smtClean="0">
                <a:solidFill>
                  <a:srgbClr val="FFFF00"/>
                </a:solidFill>
              </a:rPr>
              <a:t> IAEA </a:t>
            </a:r>
            <a:r>
              <a:rPr lang="es-ES" dirty="0" err="1" smtClean="0">
                <a:solidFill>
                  <a:srgbClr val="FFFF00"/>
                </a:solidFill>
              </a:rPr>
              <a:t>related</a:t>
            </a:r>
            <a:r>
              <a:rPr lang="es-ES" dirty="0" smtClean="0">
                <a:solidFill>
                  <a:srgbClr val="FFFF00"/>
                </a:solidFill>
              </a:rPr>
              <a:t> </a:t>
            </a:r>
            <a:r>
              <a:rPr lang="es-ES" dirty="0" err="1" smtClean="0">
                <a:solidFill>
                  <a:srgbClr val="FFFF00"/>
                </a:solidFill>
              </a:rPr>
              <a:t>activities</a:t>
            </a:r>
            <a:r>
              <a:rPr lang="es-ES" dirty="0" smtClean="0">
                <a:solidFill>
                  <a:srgbClr val="FFFF00"/>
                </a:solidFill>
              </a:rPr>
              <a:t> </a:t>
            </a:r>
            <a:r>
              <a:rPr lang="es-ES" dirty="0" err="1" smtClean="0">
                <a:solidFill>
                  <a:srgbClr val="FFFF00"/>
                </a:solidFill>
              </a:rPr>
              <a:t>within</a:t>
            </a:r>
            <a:r>
              <a:rPr lang="es-ES" dirty="0" smtClean="0">
                <a:solidFill>
                  <a:srgbClr val="FFFF00"/>
                </a:solidFill>
              </a:rPr>
              <a:t> </a:t>
            </a:r>
            <a:r>
              <a:rPr lang="es-ES" dirty="0" err="1" smtClean="0">
                <a:solidFill>
                  <a:srgbClr val="FFFF00"/>
                </a:solidFill>
              </a:rPr>
              <a:t>the</a:t>
            </a:r>
            <a:r>
              <a:rPr lang="es-ES" dirty="0" smtClean="0">
                <a:solidFill>
                  <a:srgbClr val="FFFF00"/>
                </a:solidFill>
              </a:rPr>
              <a:t> TC </a:t>
            </a:r>
            <a:r>
              <a:rPr lang="es-ES" dirty="0" err="1" smtClean="0">
                <a:solidFill>
                  <a:srgbClr val="FFFF00"/>
                </a:solidFill>
              </a:rPr>
              <a:t>programme</a:t>
            </a:r>
            <a:r>
              <a:rPr lang="es-ES" dirty="0" smtClean="0">
                <a:solidFill>
                  <a:srgbClr val="FFFF00"/>
                </a:solidFill>
              </a:rPr>
              <a:t> and </a:t>
            </a:r>
            <a:r>
              <a:rPr lang="es-ES" dirty="0" err="1" smtClean="0">
                <a:solidFill>
                  <a:srgbClr val="FFFF00"/>
                </a:solidFill>
              </a:rPr>
              <a:t>other</a:t>
            </a:r>
            <a:r>
              <a:rPr lang="es-ES" dirty="0" smtClean="0">
                <a:solidFill>
                  <a:srgbClr val="FFFF00"/>
                </a:solidFill>
              </a:rPr>
              <a:t> NS regular </a:t>
            </a:r>
            <a:r>
              <a:rPr lang="es-ES" dirty="0" err="1" smtClean="0">
                <a:solidFill>
                  <a:srgbClr val="FFFF00"/>
                </a:solidFill>
              </a:rPr>
              <a:t>activities</a:t>
            </a:r>
            <a:endParaRPr lang="en-GB" dirty="0">
              <a:solidFill>
                <a:srgbClr val="FFFF00"/>
              </a:solidFill>
            </a:endParaRPr>
          </a:p>
        </p:txBody>
      </p:sp>
    </p:spTree>
    <p:extLst>
      <p:ext uri="{BB962C8B-B14F-4D97-AF65-F5344CB8AC3E}">
        <p14:creationId xmlns:p14="http://schemas.microsoft.com/office/powerpoint/2010/main" val="359800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Mirando hacia el futuro</a:t>
            </a:r>
            <a:endParaRPr lang="en-GB" dirty="0"/>
          </a:p>
        </p:txBody>
      </p:sp>
      <p:sp>
        <p:nvSpPr>
          <p:cNvPr id="3" name="Content Placeholder 2"/>
          <p:cNvSpPr>
            <a:spLocks noGrp="1"/>
          </p:cNvSpPr>
          <p:nvPr>
            <p:ph idx="1"/>
          </p:nvPr>
        </p:nvSpPr>
        <p:spPr>
          <a:xfrm>
            <a:off x="251520" y="1196752"/>
            <a:ext cx="8609905" cy="4536504"/>
          </a:xfrm>
        </p:spPr>
        <p:txBody>
          <a:bodyPr/>
          <a:lstStyle/>
          <a:p>
            <a:r>
              <a:rPr lang="es-ES" sz="2800" dirty="0" smtClean="0">
                <a:solidFill>
                  <a:srgbClr val="FFFF00"/>
                </a:solidFill>
              </a:rPr>
              <a:t>Fortalecimiento de la cooperación en las áreas de</a:t>
            </a:r>
            <a:r>
              <a:rPr lang="es-ES" sz="2800" dirty="0" smtClean="0"/>
              <a:t>:</a:t>
            </a:r>
          </a:p>
          <a:p>
            <a:pPr lvl="1"/>
            <a:r>
              <a:rPr lang="es-ES" sz="2400" dirty="0" smtClean="0"/>
              <a:t>Fomento de Capacitación de personal</a:t>
            </a:r>
          </a:p>
          <a:p>
            <a:pPr lvl="1"/>
            <a:r>
              <a:rPr lang="es-ES" sz="2400" dirty="0" smtClean="0"/>
              <a:t>Gestión </a:t>
            </a:r>
            <a:r>
              <a:rPr lang="es-ES" sz="2400" dirty="0"/>
              <a:t>del Conocimiento </a:t>
            </a:r>
            <a:r>
              <a:rPr lang="es-ES" sz="2400" dirty="0" smtClean="0"/>
              <a:t>con el objetivo de capturar </a:t>
            </a:r>
            <a:r>
              <a:rPr lang="es-ES" sz="2400" dirty="0"/>
              <a:t>y retener competencias críticas</a:t>
            </a:r>
            <a:endParaRPr lang="es-ES" sz="2400" dirty="0" smtClean="0"/>
          </a:p>
          <a:p>
            <a:pPr lvl="1"/>
            <a:r>
              <a:rPr lang="es-ES" sz="2400" dirty="0" smtClean="0"/>
              <a:t>Transporte de materiales radiactivo</a:t>
            </a:r>
          </a:p>
          <a:p>
            <a:pPr lvl="1"/>
            <a:r>
              <a:rPr lang="es-ES" sz="2400" dirty="0" smtClean="0"/>
              <a:t>Seguridad de desechos aplicado a pequeños usuarios </a:t>
            </a:r>
          </a:p>
          <a:p>
            <a:pPr lvl="1"/>
            <a:r>
              <a:rPr lang="es-ES" sz="2400" dirty="0" smtClean="0"/>
              <a:t>Seguridad de fuentes radioactivas selladas en desuso</a:t>
            </a:r>
          </a:p>
          <a:p>
            <a:r>
              <a:rPr lang="es-ES" sz="2800" dirty="0" smtClean="0">
                <a:solidFill>
                  <a:srgbClr val="FFFF00"/>
                </a:solidFill>
              </a:rPr>
              <a:t>Potenciar las sinergias con el FORO y otras actividades similares de la OIEA dentro del programa de cooperación técnica y también en otras actividades regulares del programa del NS </a:t>
            </a:r>
            <a:endParaRPr lang="es-ES" sz="2800" dirty="0">
              <a:solidFill>
                <a:srgbClr val="FFFF00"/>
              </a:solidFill>
            </a:endParaRPr>
          </a:p>
        </p:txBody>
      </p:sp>
    </p:spTree>
    <p:extLst>
      <p:ext uri="{BB962C8B-B14F-4D97-AF65-F5344CB8AC3E}">
        <p14:creationId xmlns:p14="http://schemas.microsoft.com/office/powerpoint/2010/main" val="4150002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Muchas</a:t>
            </a:r>
            <a:r>
              <a:rPr lang="en-GB" dirty="0" smtClean="0"/>
              <a:t> </a:t>
            </a:r>
            <a:r>
              <a:rPr lang="en-GB" dirty="0" err="1" smtClean="0"/>
              <a:t>gracias</a:t>
            </a:r>
            <a:r>
              <a:rPr lang="en-GB" dirty="0" smtClean="0"/>
              <a:t>!</a:t>
            </a:r>
            <a:br>
              <a:rPr lang="en-GB" dirty="0" smtClean="0"/>
            </a:br>
            <a:r>
              <a:rPr lang="en-GB" dirty="0" smtClean="0"/>
              <a:t>Thank you!</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197864"/>
            <a:ext cx="2738628" cy="2231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214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IAEA support to States</a:t>
            </a:r>
            <a:endParaRPr lang="en-GB" dirty="0"/>
          </a:p>
        </p:txBody>
      </p:sp>
      <p:sp>
        <p:nvSpPr>
          <p:cNvPr id="3" name="Content Placeholder 2"/>
          <p:cNvSpPr>
            <a:spLocks noGrp="1"/>
          </p:cNvSpPr>
          <p:nvPr>
            <p:ph idx="1"/>
          </p:nvPr>
        </p:nvSpPr>
        <p:spPr>
          <a:xfrm>
            <a:off x="251520" y="1268760"/>
            <a:ext cx="8640960" cy="4824536"/>
          </a:xfrm>
        </p:spPr>
        <p:txBody>
          <a:bodyPr/>
          <a:lstStyle/>
          <a:p>
            <a:pPr marL="0" indent="0">
              <a:buNone/>
            </a:pPr>
            <a:r>
              <a:rPr lang="en-GB" dirty="0" smtClean="0"/>
              <a:t>Strengthening </a:t>
            </a:r>
            <a:r>
              <a:rPr lang="en-GB" dirty="0"/>
              <a:t>and enhancing </a:t>
            </a:r>
            <a:r>
              <a:rPr lang="en-GB" dirty="0" smtClean="0"/>
              <a:t>safety</a:t>
            </a:r>
          </a:p>
          <a:p>
            <a:pPr marL="971550" lvl="1" indent="-514350">
              <a:buFont typeface="+mj-lt"/>
              <a:buAutoNum type="arabicPeriod"/>
            </a:pPr>
            <a:endParaRPr lang="en-GB" sz="2400" dirty="0" smtClean="0"/>
          </a:p>
          <a:p>
            <a:pPr marL="971550" lvl="1" indent="-514350">
              <a:buFont typeface="+mj-lt"/>
              <a:buAutoNum type="arabicPeriod"/>
            </a:pPr>
            <a:r>
              <a:rPr lang="en-GB" sz="2400" dirty="0" smtClean="0"/>
              <a:t>Comprehensive </a:t>
            </a:r>
            <a:r>
              <a:rPr lang="en-GB" sz="2400" dirty="0"/>
              <a:t>nuclear safety frameworks for developing and improving their national </a:t>
            </a:r>
            <a:r>
              <a:rPr lang="en-GB" sz="2400" dirty="0" smtClean="0"/>
              <a:t>infrastructure</a:t>
            </a:r>
          </a:p>
          <a:p>
            <a:pPr marL="971550" lvl="1" indent="-514350">
              <a:buFont typeface="+mj-lt"/>
              <a:buAutoNum type="arabicPeriod"/>
            </a:pPr>
            <a:r>
              <a:rPr lang="en-GB" sz="2400" dirty="0" smtClean="0"/>
              <a:t>Controlling </a:t>
            </a:r>
            <a:r>
              <a:rPr lang="en-GB" sz="2400" dirty="0"/>
              <a:t>radiation exposure to people and the release of radioactive material to the </a:t>
            </a:r>
            <a:r>
              <a:rPr lang="en-GB" sz="2400" dirty="0" smtClean="0"/>
              <a:t>environment</a:t>
            </a:r>
          </a:p>
          <a:p>
            <a:pPr marL="971550" lvl="1" indent="-514350">
              <a:buFont typeface="+mj-lt"/>
              <a:buAutoNum type="arabicPeriod"/>
            </a:pPr>
            <a:r>
              <a:rPr lang="en-GB" sz="2400" dirty="0" smtClean="0"/>
              <a:t>Restricting </a:t>
            </a:r>
            <a:r>
              <a:rPr lang="en-GB" sz="2400" dirty="0"/>
              <a:t>the likelihood of nuclear and radiological </a:t>
            </a:r>
            <a:r>
              <a:rPr lang="en-GB" sz="2400" dirty="0" smtClean="0"/>
              <a:t>events</a:t>
            </a:r>
          </a:p>
          <a:p>
            <a:pPr marL="971550" lvl="1" indent="-514350">
              <a:buFont typeface="+mj-lt"/>
              <a:buAutoNum type="arabicPeriod"/>
            </a:pPr>
            <a:r>
              <a:rPr lang="en-GB" sz="2400" dirty="0"/>
              <a:t>M</a:t>
            </a:r>
            <a:r>
              <a:rPr lang="en-GB" sz="2400" dirty="0" smtClean="0"/>
              <a:t>itigating </a:t>
            </a:r>
            <a:r>
              <a:rPr lang="en-GB" sz="2400" dirty="0"/>
              <a:t>the consequences of any such </a:t>
            </a:r>
            <a:r>
              <a:rPr lang="en-GB" sz="2400" dirty="0" smtClean="0"/>
              <a:t>events </a:t>
            </a:r>
            <a:endParaRPr lang="en-GB" sz="2400" dirty="0"/>
          </a:p>
        </p:txBody>
      </p:sp>
    </p:spTree>
    <p:extLst>
      <p:ext uri="{BB962C8B-B14F-4D97-AF65-F5344CB8AC3E}">
        <p14:creationId xmlns:p14="http://schemas.microsoft.com/office/powerpoint/2010/main" val="2108526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34400" cy="762000"/>
          </a:xfrm>
        </p:spPr>
        <p:txBody>
          <a:bodyPr/>
          <a:lstStyle/>
          <a:p>
            <a:r>
              <a:rPr lang="es-ES" dirty="0"/>
              <a:t>Apoyo del OIEA a los </a:t>
            </a:r>
            <a:r>
              <a:rPr lang="es-ES" dirty="0" smtClean="0"/>
              <a:t>Estados</a:t>
            </a:r>
            <a:endParaRPr lang="en-GB" dirty="0"/>
          </a:p>
        </p:txBody>
      </p:sp>
      <p:sp>
        <p:nvSpPr>
          <p:cNvPr id="3" name="Content Placeholder 2"/>
          <p:cNvSpPr>
            <a:spLocks noGrp="1"/>
          </p:cNvSpPr>
          <p:nvPr>
            <p:ph idx="1"/>
          </p:nvPr>
        </p:nvSpPr>
        <p:spPr>
          <a:xfrm>
            <a:off x="251520" y="1268760"/>
            <a:ext cx="8640960" cy="4464496"/>
          </a:xfrm>
        </p:spPr>
        <p:txBody>
          <a:bodyPr>
            <a:normAutofit fontScale="85000" lnSpcReduction="10000"/>
          </a:bodyPr>
          <a:lstStyle/>
          <a:p>
            <a:pPr marL="0" indent="0">
              <a:buNone/>
            </a:pPr>
            <a:r>
              <a:rPr lang="es-ES" dirty="0"/>
              <a:t>Fortalecer y mejorar la </a:t>
            </a:r>
            <a:r>
              <a:rPr lang="es-ES" dirty="0" smtClean="0"/>
              <a:t>seguridad nuclear</a:t>
            </a:r>
            <a:endParaRPr lang="es-ES" dirty="0"/>
          </a:p>
          <a:p>
            <a:pPr marL="971550" lvl="1" indent="-514350">
              <a:lnSpc>
                <a:spcPct val="120000"/>
              </a:lnSpc>
              <a:buFont typeface="+mj-lt"/>
              <a:buAutoNum type="arabicPeriod"/>
            </a:pPr>
            <a:endParaRPr lang="es-ES" dirty="0" smtClean="0"/>
          </a:p>
          <a:p>
            <a:pPr marL="971550" lvl="1" indent="-514350">
              <a:lnSpc>
                <a:spcPct val="120000"/>
              </a:lnSpc>
              <a:buFont typeface="+mj-lt"/>
              <a:buAutoNum type="arabicPeriod"/>
            </a:pPr>
            <a:r>
              <a:rPr lang="es-ES" dirty="0" smtClean="0"/>
              <a:t>Marcos </a:t>
            </a:r>
            <a:r>
              <a:rPr lang="es-ES" dirty="0"/>
              <a:t>de seguridad nuclear integrales para el desarrollo y la mejora de su infraestructura nacional</a:t>
            </a:r>
          </a:p>
          <a:p>
            <a:pPr marL="971550" lvl="1" indent="-514350">
              <a:lnSpc>
                <a:spcPct val="120000"/>
              </a:lnSpc>
              <a:buFont typeface="+mj-lt"/>
              <a:buAutoNum type="arabicPeriod"/>
            </a:pPr>
            <a:r>
              <a:rPr lang="es-ES" dirty="0"/>
              <a:t>El control de exposición a la radiación a las personas y la liberación de material radiactivo al medio ambiente</a:t>
            </a:r>
          </a:p>
          <a:p>
            <a:pPr marL="971550" lvl="1" indent="-514350">
              <a:lnSpc>
                <a:spcPct val="120000"/>
              </a:lnSpc>
              <a:buFont typeface="+mj-lt"/>
              <a:buAutoNum type="arabicPeriod"/>
            </a:pPr>
            <a:r>
              <a:rPr lang="es-ES" dirty="0"/>
              <a:t>La restricción de la probabilidad de sucesos nucleares y radiológicos</a:t>
            </a:r>
          </a:p>
          <a:p>
            <a:pPr marL="971550" lvl="1" indent="-514350">
              <a:lnSpc>
                <a:spcPct val="120000"/>
              </a:lnSpc>
              <a:buFont typeface="+mj-lt"/>
              <a:buAutoNum type="arabicPeriod"/>
            </a:pPr>
            <a:r>
              <a:rPr lang="es-ES" dirty="0"/>
              <a:t>Mitigar las consecuencias de cualquier tipo de eventos</a:t>
            </a:r>
            <a:endParaRPr lang="en-GB" dirty="0"/>
          </a:p>
        </p:txBody>
      </p:sp>
    </p:spTree>
    <p:extLst>
      <p:ext uri="{BB962C8B-B14F-4D97-AF65-F5344CB8AC3E}">
        <p14:creationId xmlns:p14="http://schemas.microsoft.com/office/powerpoint/2010/main" val="1436583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Means of implementation</a:t>
            </a:r>
            <a:endParaRPr lang="en-GB" dirty="0"/>
          </a:p>
        </p:txBody>
      </p:sp>
      <p:sp>
        <p:nvSpPr>
          <p:cNvPr id="3" name="Content Placeholder 2"/>
          <p:cNvSpPr>
            <a:spLocks noGrp="1"/>
          </p:cNvSpPr>
          <p:nvPr>
            <p:ph idx="1"/>
          </p:nvPr>
        </p:nvSpPr>
        <p:spPr>
          <a:xfrm>
            <a:off x="282575" y="1524000"/>
            <a:ext cx="8593138" cy="3489176"/>
          </a:xfrm>
        </p:spPr>
        <p:txBody>
          <a:bodyPr/>
          <a:lstStyle/>
          <a:p>
            <a:pPr>
              <a:buFont typeface="Wingdings" pitchFamily="2" charset="2"/>
              <a:buChar char="q"/>
            </a:pPr>
            <a:r>
              <a:rPr lang="en-GB" dirty="0" smtClean="0"/>
              <a:t> Effective </a:t>
            </a:r>
            <a:r>
              <a:rPr lang="en-GB" dirty="0"/>
              <a:t>and coordinated use of available resources </a:t>
            </a:r>
            <a:r>
              <a:rPr lang="en-GB" dirty="0" smtClean="0"/>
              <a:t>through the </a:t>
            </a:r>
            <a:r>
              <a:rPr lang="en-GB" dirty="0"/>
              <a:t>implementation </a:t>
            </a:r>
            <a:r>
              <a:rPr lang="en-GB" dirty="0" smtClean="0"/>
              <a:t>of:</a:t>
            </a:r>
          </a:p>
          <a:p>
            <a:pPr lvl="1">
              <a:buFont typeface="Wingdings" pitchFamily="2" charset="2"/>
              <a:buChar char="ü"/>
            </a:pPr>
            <a:r>
              <a:rPr lang="en-GB" dirty="0" smtClean="0"/>
              <a:t>Appraisal </a:t>
            </a:r>
            <a:r>
              <a:rPr lang="en-GB" dirty="0"/>
              <a:t>and advisory missions</a:t>
            </a:r>
            <a:r>
              <a:rPr lang="en-GB" dirty="0" smtClean="0"/>
              <a:t>,</a:t>
            </a:r>
          </a:p>
          <a:p>
            <a:pPr lvl="1">
              <a:buFont typeface="Wingdings" pitchFamily="2" charset="2"/>
              <a:buChar char="ü"/>
            </a:pPr>
            <a:r>
              <a:rPr lang="en-GB" dirty="0" smtClean="0"/>
              <a:t>Expert missions</a:t>
            </a:r>
          </a:p>
          <a:p>
            <a:pPr lvl="1">
              <a:buFont typeface="Wingdings" pitchFamily="2" charset="2"/>
              <a:buChar char="ü"/>
            </a:pPr>
            <a:r>
              <a:rPr lang="en-GB" dirty="0" smtClean="0"/>
              <a:t>Fellowships</a:t>
            </a:r>
          </a:p>
          <a:p>
            <a:pPr lvl="1">
              <a:buFont typeface="Wingdings" pitchFamily="2" charset="2"/>
              <a:buChar char="ü"/>
            </a:pPr>
            <a:r>
              <a:rPr lang="en-GB" dirty="0" smtClean="0"/>
              <a:t>Training </a:t>
            </a:r>
            <a:r>
              <a:rPr lang="en-GB" dirty="0"/>
              <a:t>courses and other </a:t>
            </a:r>
            <a:r>
              <a:rPr lang="en-GB" dirty="0" smtClean="0"/>
              <a:t>activities</a:t>
            </a:r>
            <a:endParaRPr lang="en-GB" dirty="0"/>
          </a:p>
        </p:txBody>
      </p:sp>
      <p:sp>
        <p:nvSpPr>
          <p:cNvPr id="5" name="TextBox 4"/>
          <p:cNvSpPr txBox="1"/>
          <p:nvPr/>
        </p:nvSpPr>
        <p:spPr>
          <a:xfrm>
            <a:off x="1835696" y="4947899"/>
            <a:ext cx="7128792" cy="1200329"/>
          </a:xfrm>
          <a:prstGeom prst="rect">
            <a:avLst/>
          </a:prstGeom>
          <a:solidFill>
            <a:schemeClr val="accent1">
              <a:lumMod val="50000"/>
            </a:schemeClr>
          </a:solidFill>
        </p:spPr>
        <p:txBody>
          <a:bodyPr wrap="square" rtlCol="0">
            <a:spAutoFit/>
          </a:bodyPr>
          <a:lstStyle/>
          <a:p>
            <a:pPr marL="342900" lvl="1" indent="-342900">
              <a:buFontTx/>
              <a:buChar char="-"/>
            </a:pPr>
            <a:r>
              <a:rPr lang="en-GB" dirty="0" smtClean="0">
                <a:latin typeface="+mn-lt"/>
              </a:rPr>
              <a:t>Extra-budgetary projects (EBP), such as FORO</a:t>
            </a:r>
          </a:p>
          <a:p>
            <a:pPr marL="342900" lvl="1" indent="-342900">
              <a:buFontTx/>
              <a:buChar char="-"/>
            </a:pPr>
            <a:r>
              <a:rPr lang="en-GB" dirty="0" smtClean="0">
                <a:latin typeface="+mn-lt"/>
              </a:rPr>
              <a:t>Regular budget (RB)</a:t>
            </a:r>
          </a:p>
          <a:p>
            <a:pPr marL="0" lvl="1"/>
            <a:r>
              <a:rPr lang="en-GB" dirty="0" smtClean="0">
                <a:latin typeface="+mn-lt"/>
              </a:rPr>
              <a:t>- Technical </a:t>
            </a:r>
            <a:r>
              <a:rPr lang="en-GB" dirty="0">
                <a:latin typeface="+mn-lt"/>
              </a:rPr>
              <a:t>cooperation (TC) </a:t>
            </a:r>
            <a:r>
              <a:rPr lang="en-GB" dirty="0" smtClean="0">
                <a:latin typeface="+mn-lt"/>
              </a:rPr>
              <a:t>programme. </a:t>
            </a:r>
            <a:endParaRPr lang="en-GB" dirty="0">
              <a:latin typeface="+mn-lt"/>
            </a:endParaRPr>
          </a:p>
        </p:txBody>
      </p:sp>
    </p:spTree>
    <p:extLst>
      <p:ext uri="{BB962C8B-B14F-4D97-AF65-F5344CB8AC3E}">
        <p14:creationId xmlns:p14="http://schemas.microsoft.com/office/powerpoint/2010/main" val="2229863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Medios</a:t>
            </a:r>
            <a:r>
              <a:rPr lang="en-GB" dirty="0"/>
              <a:t> de </a:t>
            </a:r>
            <a:r>
              <a:rPr lang="en-GB" dirty="0" err="1"/>
              <a:t>ejecución</a:t>
            </a:r>
            <a:endParaRPr lang="en-GB" dirty="0"/>
          </a:p>
        </p:txBody>
      </p:sp>
      <p:sp>
        <p:nvSpPr>
          <p:cNvPr id="3" name="Content Placeholder 2"/>
          <p:cNvSpPr>
            <a:spLocks noGrp="1"/>
          </p:cNvSpPr>
          <p:nvPr>
            <p:ph idx="1"/>
          </p:nvPr>
        </p:nvSpPr>
        <p:spPr>
          <a:xfrm>
            <a:off x="282575" y="1524000"/>
            <a:ext cx="8593138" cy="3489176"/>
          </a:xfrm>
        </p:spPr>
        <p:txBody>
          <a:bodyPr/>
          <a:lstStyle/>
          <a:p>
            <a:pPr>
              <a:buFont typeface="Wingdings" pitchFamily="2" charset="2"/>
              <a:buChar char="q"/>
            </a:pPr>
            <a:r>
              <a:rPr lang="en-GB" dirty="0" smtClean="0"/>
              <a:t> </a:t>
            </a:r>
            <a:r>
              <a:rPr lang="es-ES" dirty="0"/>
              <a:t>El uso eficaz y coordinada de los recursos disponibles mediante la aplicación </a:t>
            </a:r>
            <a:r>
              <a:rPr lang="es-ES" dirty="0" smtClean="0"/>
              <a:t>de</a:t>
            </a:r>
          </a:p>
          <a:p>
            <a:pPr lvl="1">
              <a:buFont typeface="Wingdings" pitchFamily="2" charset="2"/>
              <a:buChar char="ü"/>
            </a:pPr>
            <a:r>
              <a:rPr lang="en-GB" dirty="0" smtClean="0"/>
              <a:t> Misiones de </a:t>
            </a:r>
            <a:r>
              <a:rPr lang="en-GB" dirty="0" err="1" smtClean="0"/>
              <a:t>expertos</a:t>
            </a:r>
            <a:endParaRPr lang="en-GB" dirty="0"/>
          </a:p>
          <a:p>
            <a:pPr lvl="1">
              <a:buFont typeface="Wingdings" pitchFamily="2" charset="2"/>
              <a:buChar char="ü"/>
            </a:pPr>
            <a:r>
              <a:rPr lang="en-GB" dirty="0" smtClean="0"/>
              <a:t> </a:t>
            </a:r>
            <a:r>
              <a:rPr lang="en-GB" dirty="0" err="1" smtClean="0"/>
              <a:t>Becas</a:t>
            </a:r>
            <a:endParaRPr lang="en-GB" dirty="0" smtClean="0"/>
          </a:p>
          <a:p>
            <a:pPr lvl="1">
              <a:buFont typeface="Wingdings" pitchFamily="2" charset="2"/>
              <a:buChar char="ü"/>
            </a:pPr>
            <a:r>
              <a:rPr lang="en-GB" dirty="0" err="1" smtClean="0"/>
              <a:t>Cursos</a:t>
            </a:r>
            <a:r>
              <a:rPr lang="en-GB" dirty="0" smtClean="0"/>
              <a:t> de </a:t>
            </a:r>
            <a:r>
              <a:rPr lang="en-GB" dirty="0" err="1" smtClean="0"/>
              <a:t>capacitación</a:t>
            </a:r>
            <a:r>
              <a:rPr lang="en-GB" dirty="0" smtClean="0"/>
              <a:t> e </a:t>
            </a:r>
            <a:r>
              <a:rPr lang="en-GB" dirty="0" err="1" smtClean="0"/>
              <a:t>otras</a:t>
            </a:r>
            <a:r>
              <a:rPr lang="en-GB" dirty="0" smtClean="0"/>
              <a:t> </a:t>
            </a:r>
            <a:r>
              <a:rPr lang="en-GB" dirty="0" err="1" smtClean="0"/>
              <a:t>actividades</a:t>
            </a:r>
            <a:endParaRPr lang="en-GB" dirty="0"/>
          </a:p>
        </p:txBody>
      </p:sp>
      <p:sp>
        <p:nvSpPr>
          <p:cNvPr id="5" name="TextBox 4"/>
          <p:cNvSpPr txBox="1"/>
          <p:nvPr/>
        </p:nvSpPr>
        <p:spPr>
          <a:xfrm>
            <a:off x="899592" y="4653136"/>
            <a:ext cx="8064896" cy="1200329"/>
          </a:xfrm>
          <a:prstGeom prst="rect">
            <a:avLst/>
          </a:prstGeom>
          <a:solidFill>
            <a:schemeClr val="accent1">
              <a:lumMod val="50000"/>
            </a:schemeClr>
          </a:solidFill>
        </p:spPr>
        <p:txBody>
          <a:bodyPr wrap="square" rtlCol="0">
            <a:spAutoFit/>
          </a:bodyPr>
          <a:lstStyle/>
          <a:p>
            <a:pPr marL="342900" lvl="1" indent="-342900">
              <a:buFontTx/>
              <a:buChar char="-"/>
            </a:pPr>
            <a:r>
              <a:rPr lang="es-ES" dirty="0">
                <a:latin typeface="+mn-lt"/>
              </a:rPr>
              <a:t>Proyectos </a:t>
            </a:r>
            <a:r>
              <a:rPr lang="es-ES" dirty="0" smtClean="0">
                <a:latin typeface="+mn-lt"/>
              </a:rPr>
              <a:t>extrapresupuestarios (EBP), </a:t>
            </a:r>
            <a:r>
              <a:rPr lang="es-ES" dirty="0">
                <a:latin typeface="+mn-lt"/>
              </a:rPr>
              <a:t>como FORO</a:t>
            </a:r>
          </a:p>
          <a:p>
            <a:pPr marL="342900" lvl="1" indent="-342900">
              <a:buFontTx/>
              <a:buChar char="-"/>
            </a:pPr>
            <a:r>
              <a:rPr lang="es-ES" dirty="0" smtClean="0">
                <a:latin typeface="+mn-lt"/>
              </a:rPr>
              <a:t>Presupuesto ordinario (RB)</a:t>
            </a:r>
            <a:endParaRPr lang="es-ES" dirty="0">
              <a:latin typeface="+mn-lt"/>
            </a:endParaRPr>
          </a:p>
          <a:p>
            <a:pPr marL="342900" lvl="1" indent="-342900">
              <a:buFontTx/>
              <a:buChar char="-"/>
            </a:pPr>
            <a:r>
              <a:rPr lang="es-ES" dirty="0" smtClean="0">
                <a:latin typeface="+mn-lt"/>
              </a:rPr>
              <a:t>El programa de cooperación </a:t>
            </a:r>
            <a:r>
              <a:rPr lang="es-ES" dirty="0">
                <a:latin typeface="+mn-lt"/>
              </a:rPr>
              <a:t>técnica (TC</a:t>
            </a:r>
            <a:r>
              <a:rPr lang="es-ES" dirty="0" smtClean="0">
                <a:latin typeface="+mn-lt"/>
              </a:rPr>
              <a:t>)</a:t>
            </a:r>
            <a:endParaRPr lang="en-GB" dirty="0">
              <a:latin typeface="+mn-lt"/>
            </a:endParaRPr>
          </a:p>
        </p:txBody>
      </p:sp>
    </p:spTree>
    <p:extLst>
      <p:ext uri="{BB962C8B-B14F-4D97-AF65-F5344CB8AC3E}">
        <p14:creationId xmlns:p14="http://schemas.microsoft.com/office/powerpoint/2010/main" val="839600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188640"/>
            <a:ext cx="8893175" cy="762000"/>
          </a:xfrm>
        </p:spPr>
        <p:txBody>
          <a:bodyPr/>
          <a:lstStyle/>
          <a:p>
            <a:pPr>
              <a:defRPr/>
            </a:pPr>
            <a:r>
              <a:rPr lang="en-GB" dirty="0" smtClean="0"/>
              <a:t>IAEA Nuclear Safety and Security </a:t>
            </a:r>
            <a:r>
              <a:rPr b="0" dirty="0" err="1" smtClean="0"/>
              <a:t>Programme</a:t>
            </a:r>
            <a:r>
              <a:rPr b="0" dirty="0" smtClean="0"/>
              <a:t> Directions</a:t>
            </a:r>
            <a:endParaRPr lang="en-GB" b="0" dirty="0" smtClean="0"/>
          </a:p>
        </p:txBody>
      </p:sp>
      <p:sp>
        <p:nvSpPr>
          <p:cNvPr id="717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FC5E51-115E-41EB-B9F8-39EC558DA21C}" type="datetime1">
              <a:rPr lang="en-US" sz="1000" smtClean="0">
                <a:solidFill>
                  <a:srgbClr val="D5D7D8"/>
                </a:solidFill>
                <a:latin typeface="Arial" charset="0"/>
              </a:rPr>
              <a:pPr eaLnBrk="1" hangingPunct="1"/>
              <a:t>9/13/2013</a:t>
            </a:fld>
            <a:endParaRPr lang="en-GB" sz="1000" smtClean="0">
              <a:solidFill>
                <a:srgbClr val="D5D7D8"/>
              </a:solidFill>
              <a:latin typeface="Arial" charset="0"/>
            </a:endParaRPr>
          </a:p>
        </p:txBody>
      </p:sp>
      <p:sp>
        <p:nvSpPr>
          <p:cNvPr id="5" name="Slide Number Placeholder 4"/>
          <p:cNvSpPr>
            <a:spLocks noGrp="1"/>
          </p:cNvSpPr>
          <p:nvPr>
            <p:ph type="sldNum" sz="quarter" idx="12"/>
          </p:nvPr>
        </p:nvSpPr>
        <p:spPr/>
        <p:txBody>
          <a:bodyPr/>
          <a:lstStyle/>
          <a:p>
            <a:pPr>
              <a:defRPr/>
            </a:pPr>
            <a:fld id="{0179E441-E41C-41DB-BA07-BB653827860B}" type="slidenum">
              <a:rPr lang="en-GB" smtClean="0"/>
              <a:pPr>
                <a:defRPr/>
              </a:pPr>
              <a:t>9</a:t>
            </a:fld>
            <a:endParaRPr lang="en-GB"/>
          </a:p>
        </p:txBody>
      </p:sp>
      <p:graphicFrame>
        <p:nvGraphicFramePr>
          <p:cNvPr id="7" name="Content Placeholder 6"/>
          <p:cNvGraphicFramePr>
            <a:graphicFrameLocks/>
          </p:cNvGraphicFramePr>
          <p:nvPr>
            <p:extLst>
              <p:ext uri="{D42A27DB-BD31-4B8C-83A1-F6EECF244321}">
                <p14:modId xmlns:p14="http://schemas.microsoft.com/office/powerpoint/2010/main" val="1247956920"/>
              </p:ext>
            </p:extLst>
          </p:nvPr>
        </p:nvGraphicFramePr>
        <p:xfrm>
          <a:off x="282575" y="1268413"/>
          <a:ext cx="85931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99932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NS priorities">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EAEAEA"/>
    </a:lt1>
    <a:dk2>
      <a:srgbClr val="000099"/>
    </a:dk2>
    <a:lt2>
      <a:srgbClr val="CCECFF"/>
    </a:lt2>
    <a:accent1>
      <a:srgbClr val="99CCFF"/>
    </a:accent1>
    <a:accent2>
      <a:srgbClr val="8681B8"/>
    </a:accent2>
    <a:accent3>
      <a:srgbClr val="AAAACA"/>
    </a:accent3>
    <a:accent4>
      <a:srgbClr val="C8C8C8"/>
    </a:accent4>
    <a:accent5>
      <a:srgbClr val="CAE2FF"/>
    </a:accent5>
    <a:accent6>
      <a:srgbClr val="7974A6"/>
    </a:accent6>
    <a:hlink>
      <a:srgbClr val="FFFFCC"/>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NS priorities</Template>
  <TotalTime>996</TotalTime>
  <Words>3406</Words>
  <Application>Microsoft Office PowerPoint</Application>
  <PresentationFormat>On-screen Show (4:3)</PresentationFormat>
  <Paragraphs>337</Paragraphs>
  <Slides>49</Slides>
  <Notes>11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NS priorities</vt:lpstr>
      <vt:lpstr>The IAEA/FORO cooperation  in the Ibero-american region</vt:lpstr>
      <vt:lpstr>Cooperación  OIEA-FORO en la región Iberoamericana</vt:lpstr>
      <vt:lpstr>PowerPoint Presentation</vt:lpstr>
      <vt:lpstr>PowerPoint Presentation</vt:lpstr>
      <vt:lpstr>IAEA support to States</vt:lpstr>
      <vt:lpstr>Apoyo del OIEA a los Estados</vt:lpstr>
      <vt:lpstr>Means of implementation</vt:lpstr>
      <vt:lpstr>Medios de ejecución</vt:lpstr>
      <vt:lpstr>IAEA Nuclear Safety and Security Programme Directions</vt:lpstr>
      <vt:lpstr>OIEA Programa de seguridad nuclear y física </vt:lpstr>
      <vt:lpstr>IAEA FORO cooperation    jointly working for strengthening radiological and nuclear safety in Ibero American region</vt:lpstr>
      <vt:lpstr>Cooperación OIEA FORO    trabajar conjuntamente para fortalecer la seguridad radiológica y nuclear en la región Iberoamericana</vt:lpstr>
      <vt:lpstr>IAEA &amp; FORO</vt:lpstr>
      <vt:lpstr>OIEA y FORO</vt:lpstr>
      <vt:lpstr>IAEA SAFETY STANDARDS</vt:lpstr>
      <vt:lpstr>OIEA - Normas de Seguridad</vt:lpstr>
      <vt:lpstr>FORO Extrabudgetary Programme (EBP)</vt:lpstr>
      <vt:lpstr>Programa extrapresupuestario FORO (EBP)</vt:lpstr>
      <vt:lpstr>FORO Thematic Areas</vt:lpstr>
      <vt:lpstr>Areas temáticas del FORO</vt:lpstr>
      <vt:lpstr>How can the IAEA contribute? </vt:lpstr>
      <vt:lpstr>¿Cómo puede contribuir el OIEA? </vt:lpstr>
      <vt:lpstr>Synergies IAEA – FORO </vt:lpstr>
      <vt:lpstr>Sinergias OIEA – FORO </vt:lpstr>
      <vt:lpstr>Cooperation between FORO and IAEA TC Programme</vt:lpstr>
      <vt:lpstr>Cooperación entre FORO y el  programa de TC</vt:lpstr>
      <vt:lpstr>Examples of IAEA-FORO project outputs and dissemination of results</vt:lpstr>
      <vt:lpstr>Ejemplos de resultados de los proyectos del OIEA-FORO y su difusión</vt:lpstr>
      <vt:lpstr>FORO EBP current activities</vt:lpstr>
      <vt:lpstr>Actividades actuales del FORO EBP</vt:lpstr>
      <vt:lpstr>Prevention of accidental exposures in radiotherapy  </vt:lpstr>
      <vt:lpstr>Prevención de exposiciones accidentales en radioterapia</vt:lpstr>
      <vt:lpstr>Safety culture in practices with radioactive sources</vt:lpstr>
      <vt:lpstr>Cultura de seguridad en protección radiológica</vt:lpstr>
      <vt:lpstr>Regulatory practices for ageing management and long term operation</vt:lpstr>
      <vt:lpstr>Prácticas Reguladoras en Gestión  del Envejecimiento y Extensión de Vida</vt:lpstr>
      <vt:lpstr>Evaluation of  Resistance of NPPs against extreme natural hazards</vt:lpstr>
      <vt:lpstr>Evaluación de la resistencia de las centrales nucleares frente a los riesgos naturales extremos</vt:lpstr>
      <vt:lpstr>Licensing for cyclotrons</vt:lpstr>
      <vt:lpstr>Licencias de ciclotrones</vt:lpstr>
      <vt:lpstr>Capacity building through competence development and training in nuclear installation safety</vt:lpstr>
      <vt:lpstr>Capacitación del personal de organismos reguladores en seguridad de reactores nucleares</vt:lpstr>
      <vt:lpstr>Control of exposures  &amp; waste management related to orphan sources in the metal recycling industries</vt:lpstr>
      <vt:lpstr>Control de exposición y gestión de desechos relacionados con fuentes huérfanas en la industria de reciclado de metales</vt:lpstr>
      <vt:lpstr>Emergency preparedness and response</vt:lpstr>
      <vt:lpstr>Preparación y Respuesta a Emergencias</vt:lpstr>
      <vt:lpstr>Looking forward</vt:lpstr>
      <vt:lpstr>Mirando hacia el futuro</vt:lpstr>
      <vt:lpstr>Muchas gracias!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Plenario del Foro Iberoamericano de Organismos Radiológicos y Nucleares   Thursday 5 July  2012</dc:title>
  <dc:creator>RejaneSH</dc:creator>
  <cp:lastModifiedBy>SPIEGELBERG PLANER, Rejane</cp:lastModifiedBy>
  <cp:revision>81</cp:revision>
  <cp:lastPrinted>2013-09-13T08:06:29Z</cp:lastPrinted>
  <dcterms:created xsi:type="dcterms:W3CDTF">2013-09-04T22:13:51Z</dcterms:created>
  <dcterms:modified xsi:type="dcterms:W3CDTF">2013-09-13T14:14:08Z</dcterms:modified>
</cp:coreProperties>
</file>